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0"/>
  </p:handoutMasterIdLst>
  <p:sldIdLst>
    <p:sldId id="256" r:id="rId2"/>
    <p:sldId id="315" r:id="rId3"/>
    <p:sldId id="316" r:id="rId4"/>
    <p:sldId id="317" r:id="rId5"/>
    <p:sldId id="258" r:id="rId6"/>
    <p:sldId id="257" r:id="rId7"/>
    <p:sldId id="259" r:id="rId8"/>
    <p:sldId id="260" r:id="rId9"/>
    <p:sldId id="261" r:id="rId10"/>
    <p:sldId id="321" r:id="rId11"/>
    <p:sldId id="322" r:id="rId12"/>
    <p:sldId id="262" r:id="rId13"/>
    <p:sldId id="319" r:id="rId14"/>
    <p:sldId id="263" r:id="rId15"/>
    <p:sldId id="318" r:id="rId16"/>
    <p:sldId id="324" r:id="rId17"/>
    <p:sldId id="320" r:id="rId18"/>
    <p:sldId id="264" r:id="rId19"/>
    <p:sldId id="310" r:id="rId20"/>
    <p:sldId id="311" r:id="rId21"/>
    <p:sldId id="312" r:id="rId22"/>
    <p:sldId id="313" r:id="rId23"/>
    <p:sldId id="314" r:id="rId24"/>
    <p:sldId id="267" r:id="rId25"/>
    <p:sldId id="268" r:id="rId26"/>
    <p:sldId id="269" r:id="rId27"/>
    <p:sldId id="270" r:id="rId28"/>
    <p:sldId id="280" r:id="rId29"/>
    <p:sldId id="271" r:id="rId30"/>
    <p:sldId id="289" r:id="rId31"/>
    <p:sldId id="272" r:id="rId32"/>
    <p:sldId id="274" r:id="rId33"/>
    <p:sldId id="275" r:id="rId34"/>
    <p:sldId id="279" r:id="rId35"/>
    <p:sldId id="277" r:id="rId36"/>
    <p:sldId id="278" r:id="rId37"/>
    <p:sldId id="290" r:id="rId38"/>
    <p:sldId id="323" r:id="rId39"/>
  </p:sldIdLst>
  <p:sldSz cx="9144000" cy="6858000" type="screen4x3"/>
  <p:notesSz cx="6662738"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594" y="-4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02"/>
    </p:cViewPr>
  </p:sorterViewPr>
  <p:notesViewPr>
    <p:cSldViewPr>
      <p:cViewPr varScale="1">
        <p:scale>
          <a:sx n="75" d="100"/>
          <a:sy n="75" d="100"/>
        </p:scale>
        <p:origin x="-2166" y="-84"/>
      </p:cViewPr>
      <p:guideLst>
        <p:guide orient="horz" pos="3126"/>
        <p:guide pos="209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887584" cy="495793"/>
          </a:xfrm>
          <a:prstGeom prst="rect">
            <a:avLst/>
          </a:prstGeom>
        </p:spPr>
        <p:txBody>
          <a:bodyPr vert="horz" lIns="87837" tIns="43919" rIns="87837" bIns="43919" rtlCol="0"/>
          <a:lstStyle>
            <a:lvl1pPr algn="l">
              <a:defRPr sz="1200"/>
            </a:lvl1pPr>
          </a:lstStyle>
          <a:p>
            <a:endParaRPr lang="it-IT"/>
          </a:p>
        </p:txBody>
      </p:sp>
      <p:sp>
        <p:nvSpPr>
          <p:cNvPr id="3" name="Segnaposto data 2"/>
          <p:cNvSpPr>
            <a:spLocks noGrp="1"/>
          </p:cNvSpPr>
          <p:nvPr>
            <p:ph type="dt" sz="quarter" idx="1"/>
          </p:nvPr>
        </p:nvSpPr>
        <p:spPr>
          <a:xfrm>
            <a:off x="3773667" y="1"/>
            <a:ext cx="2887584" cy="495793"/>
          </a:xfrm>
          <a:prstGeom prst="rect">
            <a:avLst/>
          </a:prstGeom>
        </p:spPr>
        <p:txBody>
          <a:bodyPr vert="horz" lIns="87837" tIns="43919" rIns="87837" bIns="43919" rtlCol="0"/>
          <a:lstStyle>
            <a:lvl1pPr algn="r">
              <a:defRPr sz="1200"/>
            </a:lvl1pPr>
          </a:lstStyle>
          <a:p>
            <a:fld id="{F55A49DD-D4EA-48C3-8E21-FE51067DCDA5}" type="datetimeFigureOut">
              <a:rPr lang="it-IT" smtClean="0"/>
              <a:t>19/11/2013</a:t>
            </a:fld>
            <a:endParaRPr lang="it-IT"/>
          </a:p>
        </p:txBody>
      </p:sp>
      <p:sp>
        <p:nvSpPr>
          <p:cNvPr id="4" name="Segnaposto piè di pagina 3"/>
          <p:cNvSpPr>
            <a:spLocks noGrp="1"/>
          </p:cNvSpPr>
          <p:nvPr>
            <p:ph type="ftr" sz="quarter" idx="2"/>
          </p:nvPr>
        </p:nvSpPr>
        <p:spPr>
          <a:xfrm>
            <a:off x="1" y="9429305"/>
            <a:ext cx="2887584" cy="495793"/>
          </a:xfrm>
          <a:prstGeom prst="rect">
            <a:avLst/>
          </a:prstGeom>
        </p:spPr>
        <p:txBody>
          <a:bodyPr vert="horz" lIns="87837" tIns="43919" rIns="87837" bIns="43919" rtlCol="0" anchor="b"/>
          <a:lstStyle>
            <a:lvl1pPr algn="l">
              <a:defRPr sz="1200"/>
            </a:lvl1pPr>
          </a:lstStyle>
          <a:p>
            <a:endParaRPr lang="it-IT"/>
          </a:p>
        </p:txBody>
      </p:sp>
      <p:sp>
        <p:nvSpPr>
          <p:cNvPr id="5" name="Segnaposto numero diapositiva 4"/>
          <p:cNvSpPr>
            <a:spLocks noGrp="1"/>
          </p:cNvSpPr>
          <p:nvPr>
            <p:ph type="sldNum" sz="quarter" idx="3"/>
          </p:nvPr>
        </p:nvSpPr>
        <p:spPr>
          <a:xfrm>
            <a:off x="3773667" y="9429305"/>
            <a:ext cx="2887584" cy="495793"/>
          </a:xfrm>
          <a:prstGeom prst="rect">
            <a:avLst/>
          </a:prstGeom>
        </p:spPr>
        <p:txBody>
          <a:bodyPr vert="horz" lIns="87837" tIns="43919" rIns="87837" bIns="43919" rtlCol="0" anchor="b"/>
          <a:lstStyle>
            <a:lvl1pPr algn="r">
              <a:defRPr sz="1200"/>
            </a:lvl1pPr>
          </a:lstStyle>
          <a:p>
            <a:fld id="{8288C526-DA1D-4D16-8D2E-4EB34F1195F1}" type="slidenum">
              <a:rPr lang="it-IT" smtClean="0"/>
              <a:t>‹N›</a:t>
            </a:fld>
            <a:endParaRPr lang="it-IT"/>
          </a:p>
        </p:txBody>
      </p:sp>
    </p:spTree>
    <p:extLst>
      <p:ext uri="{BB962C8B-B14F-4D97-AF65-F5344CB8AC3E}">
        <p14:creationId xmlns:p14="http://schemas.microsoft.com/office/powerpoint/2010/main" val="237291083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7ECE9E0-ECA2-4272-9CD3-858BC9B589C1}" type="datetimeFigureOut">
              <a:rPr lang="it-IT" smtClean="0"/>
              <a:pPr/>
              <a:t>19/11/2013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430771-67BC-4DC4-928D-E26A438C650D}"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6000"/>
            <a:lum/>
          </a:blip>
          <a:srcRect/>
          <a:stretch>
            <a:fillRect l="15000" r="15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ECE9E0-ECA2-4272-9CD3-858BC9B589C1}" type="datetimeFigureOut">
              <a:rPr lang="it-IT" smtClean="0"/>
              <a:pPr/>
              <a:t>19/11/2013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30771-67BC-4DC4-928D-E26A438C650D}"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4.jpeg"/><Relationship Id="rId4" Type="http://schemas.openxmlformats.org/officeDocument/2006/relationships/image" Target="../media/image33.emf"/></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628800"/>
            <a:ext cx="8208912" cy="3672408"/>
          </a:xfrm>
        </p:spPr>
        <p:txBody>
          <a:bodyPr>
            <a:normAutofit/>
          </a:bodyPr>
          <a:lstStyle/>
          <a:p>
            <a:r>
              <a:rPr lang="it-IT" sz="4000" b="1" dirty="0" smtClean="0">
                <a:solidFill>
                  <a:srgbClr val="C00000"/>
                </a:solidFill>
              </a:rPr>
              <a:t>IL BRAND LICENSING NEL CALCIO: FATTURATO E BRAND EQUITY. </a:t>
            </a:r>
            <a:br>
              <a:rPr lang="it-IT" sz="4000" b="1" dirty="0" smtClean="0">
                <a:solidFill>
                  <a:srgbClr val="C00000"/>
                </a:solidFill>
              </a:rPr>
            </a:br>
            <a:r>
              <a:rPr lang="it-IT" sz="4000" b="1" dirty="0" smtClean="0">
                <a:solidFill>
                  <a:srgbClr val="C00000"/>
                </a:solidFill>
              </a:rPr>
              <a:t>IL CASO DEL TORINO F.C.</a:t>
            </a:r>
            <a:endParaRPr lang="it-IT" sz="4000" b="1" dirty="0">
              <a:solidFill>
                <a:srgbClr val="C00000"/>
              </a:solidFill>
            </a:endParaRPr>
          </a:p>
        </p:txBody>
      </p:sp>
      <p:pic>
        <p:nvPicPr>
          <p:cNvPr id="6" name="Immagine 5" descr="torino-calcio-notizie.jpg"/>
          <p:cNvPicPr/>
          <p:nvPr/>
        </p:nvPicPr>
        <p:blipFill>
          <a:blip r:embed="rId2" cstate="print"/>
          <a:stretch>
            <a:fillRect/>
          </a:stretch>
        </p:blipFill>
        <p:spPr>
          <a:xfrm>
            <a:off x="971600" y="476672"/>
            <a:ext cx="1008112" cy="1080120"/>
          </a:xfrm>
          <a:prstGeom prst="rect">
            <a:avLst/>
          </a:prstGeom>
        </p:spPr>
      </p:pic>
      <p:pic>
        <p:nvPicPr>
          <p:cNvPr id="7" name="Immagine 6" descr="torino.jpg"/>
          <p:cNvPicPr>
            <a:picLocks noChangeAspect="1"/>
          </p:cNvPicPr>
          <p:nvPr/>
        </p:nvPicPr>
        <p:blipFill>
          <a:blip r:embed="rId3" cstate="print"/>
          <a:stretch>
            <a:fillRect/>
          </a:stretch>
        </p:blipFill>
        <p:spPr>
          <a:xfrm>
            <a:off x="7164288" y="476672"/>
            <a:ext cx="1080120" cy="1080120"/>
          </a:xfrm>
          <a:prstGeom prst="rect">
            <a:avLst/>
          </a:prstGeom>
        </p:spPr>
      </p:pic>
      <p:sp>
        <p:nvSpPr>
          <p:cNvPr id="5" name="CasellaDiTesto 4"/>
          <p:cNvSpPr txBox="1"/>
          <p:nvPr/>
        </p:nvSpPr>
        <p:spPr>
          <a:xfrm>
            <a:off x="107504" y="4797152"/>
            <a:ext cx="8712968" cy="1615827"/>
          </a:xfrm>
          <a:prstGeom prst="rect">
            <a:avLst/>
          </a:prstGeom>
          <a:noFill/>
        </p:spPr>
        <p:txBody>
          <a:bodyPr wrap="square" rtlCol="0">
            <a:spAutoFit/>
          </a:bodyPr>
          <a:lstStyle/>
          <a:p>
            <a:pPr algn="just">
              <a:lnSpc>
                <a:spcPct val="150000"/>
              </a:lnSpc>
            </a:pPr>
            <a:r>
              <a:rPr lang="it-IT" b="1" i="1" u="sng" dirty="0" smtClean="0"/>
              <a:t>Relatori:</a:t>
            </a:r>
          </a:p>
          <a:p>
            <a:pPr algn="just">
              <a:lnSpc>
                <a:spcPct val="150000"/>
              </a:lnSpc>
              <a:buFontTx/>
              <a:buChar char="-"/>
            </a:pPr>
            <a:r>
              <a:rPr lang="it-IT" b="1" dirty="0" smtClean="0"/>
              <a:t> </a:t>
            </a:r>
            <a:r>
              <a:rPr lang="it-IT" b="1" i="1" dirty="0" smtClean="0"/>
              <a:t>dott. Alberto Barile</a:t>
            </a:r>
            <a:r>
              <a:rPr lang="it-IT" b="1" dirty="0" smtClean="0"/>
              <a:t>, Responsabile Marketing, Relazioni Esterne e New Media Torino F.C.</a:t>
            </a:r>
          </a:p>
          <a:p>
            <a:pPr algn="just">
              <a:lnSpc>
                <a:spcPct val="150000"/>
              </a:lnSpc>
              <a:buFontTx/>
              <a:buChar char="-"/>
            </a:pPr>
            <a:r>
              <a:rPr lang="it-IT" b="1" i="1" dirty="0" smtClean="0"/>
              <a:t>dott. Andrea Canta</a:t>
            </a:r>
            <a:r>
              <a:rPr lang="it-IT" b="1" dirty="0" smtClean="0"/>
              <a:t>, Addetto Stampa Torino F.C.</a:t>
            </a:r>
          </a:p>
          <a:p>
            <a:pPr>
              <a:buFontTx/>
              <a:buChar char="-"/>
            </a:pPr>
            <a:endParaRPr lang="it-IT" dirty="0"/>
          </a:p>
        </p:txBody>
      </p:sp>
      <p:sp>
        <p:nvSpPr>
          <p:cNvPr id="8" name="CasellaDiTesto 7"/>
          <p:cNvSpPr txBox="1"/>
          <p:nvPr/>
        </p:nvSpPr>
        <p:spPr>
          <a:xfrm>
            <a:off x="3048079" y="700897"/>
            <a:ext cx="3312368" cy="369332"/>
          </a:xfrm>
          <a:prstGeom prst="rect">
            <a:avLst/>
          </a:prstGeom>
          <a:noFill/>
        </p:spPr>
        <p:txBody>
          <a:bodyPr wrap="square" rtlCol="0">
            <a:spAutoFit/>
          </a:bodyPr>
          <a:lstStyle/>
          <a:p>
            <a:r>
              <a:rPr lang="it-IT" b="1" dirty="0" smtClean="0"/>
              <a:t>TORINO, 28 NOVEMBRE2013</a:t>
            </a:r>
            <a:endParaRPr lang="it-IT"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p:cNvSpPr/>
          <p:nvPr/>
        </p:nvSpPr>
        <p:spPr>
          <a:xfrm>
            <a:off x="2771800" y="1268760"/>
            <a:ext cx="4032448" cy="2160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3491880" y="1988839"/>
            <a:ext cx="2808312" cy="646331"/>
          </a:xfrm>
          <a:prstGeom prst="rect">
            <a:avLst/>
          </a:prstGeom>
          <a:noFill/>
        </p:spPr>
        <p:txBody>
          <a:bodyPr wrap="square" rtlCol="0">
            <a:spAutoFit/>
          </a:bodyPr>
          <a:lstStyle/>
          <a:p>
            <a:r>
              <a:rPr lang="it-IT" sz="3600" b="1" dirty="0" smtClean="0">
                <a:solidFill>
                  <a:schemeClr val="bg1"/>
                </a:solidFill>
              </a:rPr>
              <a:t>MARKETING</a:t>
            </a:r>
            <a:endParaRPr lang="it-IT" sz="3600" b="1" dirty="0">
              <a:solidFill>
                <a:schemeClr val="bg1"/>
              </a:solidFill>
            </a:endParaRPr>
          </a:p>
        </p:txBody>
      </p:sp>
      <p:cxnSp>
        <p:nvCxnSpPr>
          <p:cNvPr id="5" name="Connettore 2 4"/>
          <p:cNvCxnSpPr/>
          <p:nvPr/>
        </p:nvCxnSpPr>
        <p:spPr>
          <a:xfrm flipH="1">
            <a:off x="1547664" y="3140968"/>
            <a:ext cx="1253250"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4788024" y="3789040"/>
            <a:ext cx="0" cy="144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6588224" y="3068960"/>
            <a:ext cx="1152128" cy="9361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395536" y="4189730"/>
            <a:ext cx="2880320" cy="523220"/>
          </a:xfrm>
          <a:prstGeom prst="rect">
            <a:avLst/>
          </a:prstGeom>
          <a:noFill/>
        </p:spPr>
        <p:txBody>
          <a:bodyPr wrap="square" rtlCol="0">
            <a:spAutoFit/>
          </a:bodyPr>
          <a:lstStyle/>
          <a:p>
            <a:r>
              <a:rPr lang="it-IT" sz="2800" b="1" dirty="0" smtClean="0">
                <a:solidFill>
                  <a:schemeClr val="tx2"/>
                </a:solidFill>
              </a:rPr>
              <a:t>COMMERCIALE</a:t>
            </a:r>
            <a:endParaRPr lang="it-IT" sz="2800" b="1" dirty="0">
              <a:solidFill>
                <a:schemeClr val="tx2"/>
              </a:solidFill>
            </a:endParaRPr>
          </a:p>
        </p:txBody>
      </p:sp>
      <p:sp>
        <p:nvSpPr>
          <p:cNvPr id="11" name="CasellaDiTesto 10"/>
          <p:cNvSpPr txBox="1"/>
          <p:nvPr/>
        </p:nvSpPr>
        <p:spPr>
          <a:xfrm>
            <a:off x="3275856" y="5445224"/>
            <a:ext cx="2880320" cy="523220"/>
          </a:xfrm>
          <a:prstGeom prst="rect">
            <a:avLst/>
          </a:prstGeom>
          <a:noFill/>
        </p:spPr>
        <p:txBody>
          <a:bodyPr wrap="square" rtlCol="0">
            <a:spAutoFit/>
          </a:bodyPr>
          <a:lstStyle/>
          <a:p>
            <a:r>
              <a:rPr lang="it-IT" sz="2800" b="1" dirty="0" smtClean="0">
                <a:solidFill>
                  <a:schemeClr val="tx2"/>
                </a:solidFill>
              </a:rPr>
              <a:t>COMUNICAZIONE</a:t>
            </a:r>
            <a:endParaRPr lang="it-IT" sz="2800" b="1" dirty="0">
              <a:solidFill>
                <a:schemeClr val="tx2"/>
              </a:solidFill>
            </a:endParaRPr>
          </a:p>
        </p:txBody>
      </p:sp>
      <p:sp>
        <p:nvSpPr>
          <p:cNvPr id="12" name="CasellaDiTesto 11"/>
          <p:cNvSpPr txBox="1"/>
          <p:nvPr/>
        </p:nvSpPr>
        <p:spPr>
          <a:xfrm>
            <a:off x="5940152" y="4189730"/>
            <a:ext cx="3075881" cy="523220"/>
          </a:xfrm>
          <a:prstGeom prst="rect">
            <a:avLst/>
          </a:prstGeom>
          <a:noFill/>
        </p:spPr>
        <p:txBody>
          <a:bodyPr wrap="square" rtlCol="0">
            <a:spAutoFit/>
          </a:bodyPr>
          <a:lstStyle/>
          <a:p>
            <a:r>
              <a:rPr lang="it-IT" sz="2800" b="1" dirty="0" smtClean="0">
                <a:solidFill>
                  <a:schemeClr val="tx2"/>
                </a:solidFill>
              </a:rPr>
              <a:t>BRAND LICENSING</a:t>
            </a:r>
            <a:endParaRPr lang="it-IT" sz="2800" b="1" dirty="0">
              <a:solidFill>
                <a:schemeClr val="tx2"/>
              </a:solidFill>
            </a:endParaRPr>
          </a:p>
        </p:txBody>
      </p:sp>
    </p:spTree>
    <p:extLst>
      <p:ext uri="{BB962C8B-B14F-4D97-AF65-F5344CB8AC3E}">
        <p14:creationId xmlns:p14="http://schemas.microsoft.com/office/powerpoint/2010/main" val="34429674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403648" y="476671"/>
            <a:ext cx="6048672" cy="769441"/>
          </a:xfrm>
          <a:prstGeom prst="rect">
            <a:avLst/>
          </a:prstGeom>
          <a:noFill/>
        </p:spPr>
        <p:txBody>
          <a:bodyPr wrap="square" rtlCol="0">
            <a:spAutoFit/>
          </a:bodyPr>
          <a:lstStyle/>
          <a:p>
            <a:pPr algn="ctr"/>
            <a:r>
              <a:rPr lang="it-IT" sz="4400" b="1" dirty="0" smtClean="0">
                <a:solidFill>
                  <a:srgbClr val="C00000"/>
                </a:solidFill>
              </a:rPr>
              <a:t>AREA COMMERCIALE</a:t>
            </a:r>
            <a:endParaRPr lang="it-IT" sz="4400" dirty="0"/>
          </a:p>
        </p:txBody>
      </p:sp>
      <p:sp>
        <p:nvSpPr>
          <p:cNvPr id="3" name="CasellaDiTesto 2"/>
          <p:cNvSpPr txBox="1"/>
          <p:nvPr/>
        </p:nvSpPr>
        <p:spPr>
          <a:xfrm>
            <a:off x="585969" y="1916832"/>
            <a:ext cx="7992888" cy="3816429"/>
          </a:xfrm>
          <a:prstGeom prst="rect">
            <a:avLst/>
          </a:prstGeom>
          <a:noFill/>
        </p:spPr>
        <p:txBody>
          <a:bodyPr wrap="square" rtlCol="0">
            <a:spAutoFit/>
          </a:bodyPr>
          <a:lstStyle/>
          <a:p>
            <a:pPr marL="285750" indent="-285750">
              <a:buFont typeface="Arial" panose="020B0604020202020204" pitchFamily="34" charset="0"/>
              <a:buChar char="•"/>
            </a:pPr>
            <a:r>
              <a:rPr lang="it-IT" sz="3200" b="1" dirty="0" smtClean="0"/>
              <a:t>Creazione pacchetti </a:t>
            </a:r>
            <a:r>
              <a:rPr lang="it-IT" sz="3200" b="1" dirty="0" err="1" smtClean="0"/>
              <a:t>sponsorship</a:t>
            </a:r>
            <a:endParaRPr lang="it-IT" sz="3200" b="1" dirty="0" smtClean="0"/>
          </a:p>
          <a:p>
            <a:pPr marL="285750" indent="-285750">
              <a:buFont typeface="Arial" panose="020B0604020202020204" pitchFamily="34" charset="0"/>
              <a:buChar char="•"/>
            </a:pPr>
            <a:endParaRPr lang="it-IT" sz="3200" b="1" dirty="0" smtClean="0"/>
          </a:p>
          <a:p>
            <a:pPr marL="285750" indent="-285750">
              <a:buFont typeface="Arial" panose="020B0604020202020204" pitchFamily="34" charset="0"/>
              <a:buChar char="•"/>
            </a:pPr>
            <a:r>
              <a:rPr lang="it-IT" sz="3200" b="1" dirty="0" smtClean="0"/>
              <a:t>Accordi con sponsor</a:t>
            </a:r>
          </a:p>
          <a:p>
            <a:pPr marL="285750" indent="-285750">
              <a:buFont typeface="Arial" panose="020B0604020202020204" pitchFamily="34" charset="0"/>
              <a:buChar char="•"/>
            </a:pPr>
            <a:endParaRPr lang="it-IT" sz="3200" b="1" dirty="0" smtClean="0"/>
          </a:p>
          <a:p>
            <a:pPr marL="285750" indent="-285750">
              <a:buFont typeface="Arial" panose="020B0604020202020204" pitchFamily="34" charset="0"/>
              <a:buChar char="•"/>
            </a:pPr>
            <a:r>
              <a:rPr lang="it-IT" sz="3200" b="1" dirty="0" smtClean="0"/>
              <a:t>Vendita spazi pubblicitari residui</a:t>
            </a:r>
          </a:p>
          <a:p>
            <a:pPr marL="285750" indent="-285750">
              <a:buFont typeface="Arial" panose="020B0604020202020204" pitchFamily="34" charset="0"/>
              <a:buChar char="•"/>
            </a:pPr>
            <a:endParaRPr lang="it-IT" sz="3200" b="1" dirty="0" smtClean="0"/>
          </a:p>
          <a:p>
            <a:pPr marL="285750" indent="-285750">
              <a:buFont typeface="Arial" panose="020B0604020202020204" pitchFamily="34" charset="0"/>
              <a:buChar char="•"/>
            </a:pPr>
            <a:r>
              <a:rPr lang="it-IT" sz="3200" b="1" dirty="0" smtClean="0"/>
              <a:t>Co-marketing</a:t>
            </a:r>
            <a:endParaRPr lang="it-IT" sz="3200" dirty="0"/>
          </a:p>
          <a:p>
            <a:endParaRPr lang="it-IT" dirty="0"/>
          </a:p>
        </p:txBody>
      </p:sp>
    </p:spTree>
    <p:extLst>
      <p:ext uri="{BB962C8B-B14F-4D97-AF65-F5344CB8AC3E}">
        <p14:creationId xmlns:p14="http://schemas.microsoft.com/office/powerpoint/2010/main" val="3783484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a:solidFill>
                  <a:srgbClr val="C00000"/>
                </a:solidFill>
              </a:rPr>
              <a:t>AREA </a:t>
            </a:r>
            <a:r>
              <a:rPr lang="it-IT" b="1" dirty="0" smtClean="0">
                <a:solidFill>
                  <a:srgbClr val="C00000"/>
                </a:solidFill>
              </a:rPr>
              <a:t>COMUNICAZIONE</a:t>
            </a:r>
            <a:endParaRPr lang="it-IT" dirty="0"/>
          </a:p>
        </p:txBody>
      </p:sp>
      <p:sp>
        <p:nvSpPr>
          <p:cNvPr id="3" name="Segnaposto contenuto 2"/>
          <p:cNvSpPr>
            <a:spLocks noGrp="1"/>
          </p:cNvSpPr>
          <p:nvPr>
            <p:ph idx="1"/>
          </p:nvPr>
        </p:nvSpPr>
        <p:spPr>
          <a:xfrm>
            <a:off x="467544" y="2132856"/>
            <a:ext cx="8229600" cy="3917032"/>
          </a:xfrm>
        </p:spPr>
        <p:txBody>
          <a:bodyPr>
            <a:normAutofit/>
          </a:bodyPr>
          <a:lstStyle/>
          <a:p>
            <a:pPr marL="285750" indent="-285750"/>
            <a:r>
              <a:rPr lang="it-IT" b="1" dirty="0" smtClean="0"/>
              <a:t>Ufficio Stampa tradizionale</a:t>
            </a:r>
            <a:endParaRPr lang="it-IT" b="1" dirty="0"/>
          </a:p>
          <a:p>
            <a:pPr marL="285750" indent="-285750"/>
            <a:endParaRPr lang="it-IT" b="1" dirty="0"/>
          </a:p>
          <a:p>
            <a:pPr marL="285750" indent="-285750"/>
            <a:r>
              <a:rPr lang="it-IT" b="1" dirty="0" smtClean="0"/>
              <a:t>New Media</a:t>
            </a:r>
          </a:p>
          <a:p>
            <a:pPr lvl="1">
              <a:buFont typeface="Wingdings" panose="05000000000000000000" pitchFamily="2" charset="2"/>
              <a:buChar char="Ø"/>
            </a:pPr>
            <a:r>
              <a:rPr lang="it-IT" b="1" dirty="0" smtClean="0"/>
              <a:t>Sito internet ufficiale</a:t>
            </a:r>
          </a:p>
          <a:p>
            <a:pPr lvl="1">
              <a:buFont typeface="Wingdings" panose="05000000000000000000" pitchFamily="2" charset="2"/>
              <a:buChar char="Ø"/>
            </a:pPr>
            <a:r>
              <a:rPr lang="it-IT" b="1" dirty="0" smtClean="0"/>
              <a:t>Social Network</a:t>
            </a:r>
          </a:p>
          <a:p>
            <a:pPr lvl="1">
              <a:buFont typeface="Wingdings" panose="05000000000000000000" pitchFamily="2" charset="2"/>
              <a:buChar char="Ø"/>
            </a:pPr>
            <a:r>
              <a:rPr lang="it-IT" b="1" dirty="0" smtClean="0"/>
              <a:t>Gestione agenzia fotografica</a:t>
            </a:r>
          </a:p>
          <a:p>
            <a:pPr lvl="1">
              <a:buFont typeface="Wingdings" panose="05000000000000000000" pitchFamily="2" charset="2"/>
              <a:buChar char="Ø"/>
            </a:pPr>
            <a:r>
              <a:rPr lang="it-IT" b="1" dirty="0" smtClean="0"/>
              <a:t>Web TV</a:t>
            </a:r>
            <a:endParaRPr lang="it-IT" b="1" dirty="0"/>
          </a:p>
          <a:p>
            <a:pPr marL="285750" indent="-285750"/>
            <a:endParaRPr lang="it-IT" b="1" dirty="0"/>
          </a:p>
          <a:p>
            <a:pPr marL="0" indent="0">
              <a:buNone/>
            </a:pPr>
            <a:endParaRPr lang="it-IT" dirty="0"/>
          </a:p>
        </p:txBody>
      </p:sp>
    </p:spTree>
    <p:extLst>
      <p:ext uri="{BB962C8B-B14F-4D97-AF65-F5344CB8AC3E}">
        <p14:creationId xmlns:p14="http://schemas.microsoft.com/office/powerpoint/2010/main" val="10322150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solidFill>
                  <a:srgbClr val="C00000"/>
                </a:solidFill>
              </a:rPr>
              <a:t>BRAND</a:t>
            </a:r>
            <a:r>
              <a:rPr lang="it-IT" b="1" dirty="0" smtClean="0">
                <a:solidFill>
                  <a:srgbClr val="C00000"/>
                </a:solidFill>
              </a:rPr>
              <a:t> </a:t>
            </a:r>
            <a:r>
              <a:rPr lang="it-IT" b="1" dirty="0" err="1" smtClean="0">
                <a:solidFill>
                  <a:srgbClr val="C00000"/>
                </a:solidFill>
              </a:rPr>
              <a:t>LICENSING</a:t>
            </a:r>
            <a:endParaRPr lang="it-IT" dirty="0"/>
          </a:p>
        </p:txBody>
      </p:sp>
      <p:sp>
        <p:nvSpPr>
          <p:cNvPr id="3" name="Segnaposto contenuto 2"/>
          <p:cNvSpPr>
            <a:spLocks noGrp="1"/>
          </p:cNvSpPr>
          <p:nvPr>
            <p:ph idx="1"/>
          </p:nvPr>
        </p:nvSpPr>
        <p:spPr/>
        <p:txBody>
          <a:bodyPr/>
          <a:lstStyle/>
          <a:p>
            <a:pPr algn="just"/>
            <a:r>
              <a:rPr lang="it-IT" b="1" dirty="0" smtClean="0">
                <a:solidFill>
                  <a:schemeClr val="tx1"/>
                </a:solidFill>
              </a:rPr>
              <a:t>Con il termine licenza (in inglese </a:t>
            </a:r>
            <a:r>
              <a:rPr lang="it-IT" b="1" i="1" dirty="0" err="1" smtClean="0">
                <a:solidFill>
                  <a:schemeClr val="tx1"/>
                </a:solidFill>
              </a:rPr>
              <a:t>licence</a:t>
            </a:r>
            <a:r>
              <a:rPr lang="it-IT" b="1" dirty="0" smtClean="0">
                <a:solidFill>
                  <a:schemeClr val="tx1"/>
                </a:solidFill>
              </a:rPr>
              <a:t>), in economia si intende la concessione da parte dell'autore o del detentore di un diritto ad altro soggetto </a:t>
            </a:r>
            <a:r>
              <a:rPr lang="it-IT" b="1" dirty="0" err="1" smtClean="0">
                <a:solidFill>
                  <a:schemeClr val="tx1"/>
                </a:solidFill>
              </a:rPr>
              <a:t>affinchè</a:t>
            </a:r>
            <a:r>
              <a:rPr lang="it-IT" b="1" dirty="0" smtClean="0">
                <a:solidFill>
                  <a:schemeClr val="tx1"/>
                </a:solidFill>
              </a:rPr>
              <a:t> la possa utilizzare traendone dei benefici economici, come ad esempio la produzione su licenza</a:t>
            </a:r>
            <a:r>
              <a:rPr lang="it-IT" dirty="0" smtClean="0">
                <a:solidFill>
                  <a:schemeClr val="tx1"/>
                </a:solidFill>
              </a:rPr>
              <a:t>.</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err="1" smtClean="0">
                <a:solidFill>
                  <a:srgbClr val="C00000"/>
                </a:solidFill>
              </a:rPr>
              <a:t>LICENSEE</a:t>
            </a:r>
            <a:r>
              <a:rPr lang="it-IT" b="1" dirty="0" smtClean="0">
                <a:solidFill>
                  <a:srgbClr val="C00000"/>
                </a:solidFill>
              </a:rPr>
              <a:t> E </a:t>
            </a:r>
            <a:r>
              <a:rPr lang="it-IT" b="1" dirty="0" err="1" smtClean="0">
                <a:solidFill>
                  <a:srgbClr val="C00000"/>
                </a:solidFill>
              </a:rPr>
              <a:t>LICENSOR</a:t>
            </a:r>
            <a:endParaRPr lang="it-IT" b="1" dirty="0">
              <a:solidFill>
                <a:srgbClr val="C00000"/>
              </a:solidFill>
            </a:endParaRPr>
          </a:p>
        </p:txBody>
      </p:sp>
      <p:sp>
        <p:nvSpPr>
          <p:cNvPr id="3" name="Segnaposto contenuto 2"/>
          <p:cNvSpPr>
            <a:spLocks noGrp="1"/>
          </p:cNvSpPr>
          <p:nvPr>
            <p:ph idx="1"/>
          </p:nvPr>
        </p:nvSpPr>
        <p:spPr/>
        <p:txBody>
          <a:bodyPr/>
          <a:lstStyle/>
          <a:p>
            <a:pPr algn="just">
              <a:buNone/>
            </a:pPr>
            <a:r>
              <a:rPr lang="it-IT" b="1" dirty="0" smtClean="0"/>
              <a:t>    Il licenziante (LICENSEE), ovvero colui che concede la licenza, ed il licenziatario (LICENSOR), colui che gestisce la licenza, si accordano perché i benefici vengano remunerati attraverso un compenso (</a:t>
            </a:r>
            <a:r>
              <a:rPr lang="it-IT" b="1" i="1" dirty="0" err="1" smtClean="0"/>
              <a:t>fee</a:t>
            </a:r>
            <a:r>
              <a:rPr lang="it-IT" b="1" dirty="0" smtClean="0"/>
              <a:t>) che può essere fisso o variabile (</a:t>
            </a:r>
            <a:r>
              <a:rPr lang="it-IT" b="1" i="1" dirty="0" smtClean="0"/>
              <a:t>royalties</a:t>
            </a:r>
            <a:r>
              <a:rPr lang="it-IT" b="1" dirty="0" smtClean="0"/>
              <a:t>) sulle vendite, o basato su un minimo garantito più royalties.</a:t>
            </a:r>
          </a:p>
          <a:p>
            <a:pPr algn="just">
              <a:buNone/>
            </a:pPr>
            <a:endParaRPr lang="it-IT"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lstStyle/>
          <a:p>
            <a:pPr>
              <a:buNone/>
            </a:pPr>
            <a:r>
              <a:rPr lang="it-IT" sz="4000" b="1" dirty="0" smtClean="0">
                <a:solidFill>
                  <a:srgbClr val="C00000"/>
                </a:solidFill>
              </a:rPr>
              <a:t>TRE STRATEGIE DI </a:t>
            </a:r>
            <a:r>
              <a:rPr lang="it-IT" sz="4000" b="1" dirty="0">
                <a:solidFill>
                  <a:srgbClr val="C00000"/>
                </a:solidFill>
              </a:rPr>
              <a:t>M</a:t>
            </a:r>
            <a:r>
              <a:rPr lang="it-IT" sz="4000" b="1" dirty="0" smtClean="0">
                <a:solidFill>
                  <a:srgbClr val="C00000"/>
                </a:solidFill>
              </a:rPr>
              <a:t>ERCHANDISING:</a:t>
            </a:r>
          </a:p>
          <a:p>
            <a:pPr>
              <a:buNone/>
            </a:pPr>
            <a:endParaRPr lang="it-IT" sz="4800" b="1" dirty="0" smtClean="0">
              <a:solidFill>
                <a:srgbClr val="C00000"/>
              </a:solidFill>
            </a:endParaRPr>
          </a:p>
          <a:p>
            <a:pPr marL="514350" indent="-514350" algn="just">
              <a:buFont typeface="+mj-lt"/>
              <a:buAutoNum type="arabicPeriod"/>
            </a:pPr>
            <a:r>
              <a:rPr lang="it-IT" b="1" dirty="0" smtClean="0"/>
              <a:t>Quella </a:t>
            </a:r>
            <a:r>
              <a:rPr lang="it-IT" b="1" dirty="0"/>
              <a:t>che consiste nella combinazione dei prodotti offerti da una società. </a:t>
            </a:r>
            <a:endParaRPr lang="it-IT" b="1" dirty="0" smtClean="0"/>
          </a:p>
          <a:p>
            <a:pPr marL="514350" indent="-514350" algn="just">
              <a:buNone/>
            </a:pPr>
            <a:r>
              <a:rPr lang="it-IT" b="1" dirty="0" smtClean="0"/>
              <a:t>      La </a:t>
            </a:r>
            <a:r>
              <a:rPr lang="it-IT" b="1" dirty="0"/>
              <a:t>maggior parte delle società sportive vendono infatti una miriade prodotti con il loro marchio, che si scostano anche molto dal solo abbigliamento sportivo.</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39552" y="332656"/>
            <a:ext cx="8229600" cy="6048672"/>
          </a:xfrm>
        </p:spPr>
        <p:txBody>
          <a:bodyPr>
            <a:noAutofit/>
          </a:bodyPr>
          <a:lstStyle/>
          <a:p>
            <a:pPr marL="514350" indent="-514350" algn="just">
              <a:buFont typeface="+mj-lt"/>
              <a:buAutoNum type="arabicPeriod" startAt="2"/>
            </a:pPr>
            <a:r>
              <a:rPr lang="it-IT" b="1" dirty="0" smtClean="0"/>
              <a:t>Un’altra </a:t>
            </a:r>
            <a:r>
              <a:rPr lang="it-IT" b="1" dirty="0"/>
              <a:t>strategia perseguibile è quella che concerne la linea di prodotto, ovvero l’insieme dei prodotti che hanno una certa somiglianza tra loro, in termini di funzioni d’uso o di prezzo. </a:t>
            </a:r>
          </a:p>
          <a:p>
            <a:pPr marL="514350" indent="-514350" algn="just">
              <a:buNone/>
            </a:pPr>
            <a:r>
              <a:rPr lang="it-IT" b="1" dirty="0" smtClean="0"/>
              <a:t>      Una </a:t>
            </a:r>
            <a:r>
              <a:rPr lang="it-IT" b="1" dirty="0"/>
              <a:t>società sportiva può decidere di intervenire sulla propria linea di prodotti, attraverso una sua estensione verso nuove fasce di mercato, oppure può aggiungere nuovi prodotti allo scopo di creare una linea completa.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404664"/>
            <a:ext cx="8229600" cy="6126163"/>
          </a:xfrm>
        </p:spPr>
        <p:txBody>
          <a:bodyPr/>
          <a:lstStyle/>
          <a:p>
            <a:pPr marL="514350" indent="-514350" algn="just">
              <a:buFont typeface="+mj-lt"/>
              <a:buAutoNum type="arabicPeriod" startAt="3"/>
            </a:pPr>
            <a:r>
              <a:rPr lang="it-IT" b="1" dirty="0"/>
              <a:t>La terza, ed ultima, strategia relativa al merchandising riguarda le caratteristiche dei singoli prodotti e le decisioni relative alla marca. Le caratteristiche dei prodotti su cui intervenire sono principalmente la qualità e lo stile, quindi elementi che permettono di distinguere i prodotti tra loro. Per quanto riguarda le decisioni inerenti la marca, le società sportive sfruttano il marchio societario per vendere i prodotti del merchandising.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e 1"/>
          <p:cNvSpPr/>
          <p:nvPr/>
        </p:nvSpPr>
        <p:spPr>
          <a:xfrm>
            <a:off x="2195736" y="1052736"/>
            <a:ext cx="5184576" cy="2304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3347864" y="1881698"/>
            <a:ext cx="3096344" cy="646331"/>
          </a:xfrm>
          <a:prstGeom prst="rect">
            <a:avLst/>
          </a:prstGeom>
          <a:noFill/>
        </p:spPr>
        <p:txBody>
          <a:bodyPr wrap="square" rtlCol="0">
            <a:spAutoFit/>
          </a:bodyPr>
          <a:lstStyle/>
          <a:p>
            <a:r>
              <a:rPr lang="it-IT" sz="3600" b="1" dirty="0" smtClean="0">
                <a:solidFill>
                  <a:schemeClr val="bg1"/>
                </a:solidFill>
              </a:rPr>
              <a:t>DUE OBIETTIVI</a:t>
            </a:r>
            <a:endParaRPr lang="it-IT" sz="3600" b="1" dirty="0">
              <a:solidFill>
                <a:schemeClr val="bg1"/>
              </a:solidFill>
            </a:endParaRPr>
          </a:p>
        </p:txBody>
      </p:sp>
      <p:cxnSp>
        <p:nvCxnSpPr>
          <p:cNvPr id="5" name="Connettore 2 4"/>
          <p:cNvCxnSpPr/>
          <p:nvPr/>
        </p:nvCxnSpPr>
        <p:spPr>
          <a:xfrm flipH="1">
            <a:off x="1979712" y="3356992"/>
            <a:ext cx="1008112"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6444208" y="3356992"/>
            <a:ext cx="936104" cy="12961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575556" y="5013176"/>
            <a:ext cx="2808312" cy="646331"/>
          </a:xfrm>
          <a:prstGeom prst="rect">
            <a:avLst/>
          </a:prstGeom>
          <a:noFill/>
        </p:spPr>
        <p:txBody>
          <a:bodyPr wrap="square" rtlCol="0">
            <a:spAutoFit/>
          </a:bodyPr>
          <a:lstStyle/>
          <a:p>
            <a:r>
              <a:rPr lang="it-IT" sz="3600" b="1" dirty="0" smtClean="0">
                <a:solidFill>
                  <a:schemeClr val="tx2"/>
                </a:solidFill>
              </a:rPr>
              <a:t>FATTURATO</a:t>
            </a:r>
            <a:endParaRPr lang="it-IT" sz="3600" b="1" dirty="0">
              <a:solidFill>
                <a:schemeClr val="tx2"/>
              </a:solidFill>
            </a:endParaRPr>
          </a:p>
        </p:txBody>
      </p:sp>
      <p:sp>
        <p:nvSpPr>
          <p:cNvPr id="9" name="CasellaDiTesto 8"/>
          <p:cNvSpPr txBox="1"/>
          <p:nvPr/>
        </p:nvSpPr>
        <p:spPr>
          <a:xfrm>
            <a:off x="5298901" y="4736176"/>
            <a:ext cx="3816424" cy="1200329"/>
          </a:xfrm>
          <a:prstGeom prst="rect">
            <a:avLst/>
          </a:prstGeom>
          <a:noFill/>
        </p:spPr>
        <p:txBody>
          <a:bodyPr wrap="square" rtlCol="0">
            <a:spAutoFit/>
          </a:bodyPr>
          <a:lstStyle/>
          <a:p>
            <a:r>
              <a:rPr lang="it-IT" sz="3600" b="1" dirty="0" smtClean="0">
                <a:solidFill>
                  <a:schemeClr val="tx2"/>
                </a:solidFill>
              </a:rPr>
              <a:t>MIGLIORAMENTO BRAND EQUITY</a:t>
            </a:r>
            <a:endParaRPr lang="it-IT" sz="3600" b="1" dirty="0">
              <a:solidFill>
                <a:schemeClr val="tx2"/>
              </a:solidFill>
            </a:endParaRPr>
          </a:p>
        </p:txBody>
      </p:sp>
    </p:spTree>
    <p:extLst>
      <p:ext uri="{BB962C8B-B14F-4D97-AF65-F5344CB8AC3E}">
        <p14:creationId xmlns:p14="http://schemas.microsoft.com/office/powerpoint/2010/main" val="2016057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92500" lnSpcReduction="10000"/>
          </a:bodyPr>
          <a:lstStyle/>
          <a:p>
            <a:pPr marL="0" indent="0">
              <a:buNone/>
            </a:pPr>
            <a:r>
              <a:rPr lang="it-IT" b="1" dirty="0" smtClean="0"/>
              <a:t>FATTURATO: Gestione </a:t>
            </a:r>
            <a:r>
              <a:rPr lang="it-IT" b="1" dirty="0"/>
              <a:t>degli accordi con i </a:t>
            </a:r>
            <a:r>
              <a:rPr lang="it-IT" b="1" dirty="0" err="1"/>
              <a:t>licensors</a:t>
            </a:r>
            <a:r>
              <a:rPr lang="it-IT" b="1" dirty="0"/>
              <a:t>; necessita di una particolare attenzione a salvaguardare le </a:t>
            </a:r>
            <a:r>
              <a:rPr lang="it-IT" b="1" dirty="0" smtClean="0"/>
              <a:t>merceologie.</a:t>
            </a:r>
          </a:p>
          <a:p>
            <a:pPr marL="0" indent="0">
              <a:buNone/>
            </a:pPr>
            <a:endParaRPr lang="it-IT" b="1" dirty="0" smtClean="0"/>
          </a:p>
          <a:p>
            <a:pPr marL="0" indent="0">
              <a:buNone/>
            </a:pPr>
            <a:r>
              <a:rPr lang="it-IT" b="1" dirty="0" smtClean="0"/>
              <a:t>BRAND EQUITY (PATRIMONIO DI MARCA): E’ una risorsa immateriale d’impresa. Le determinanti sono: tratti distintivi, qualità percepita, riconoscibilità…</a:t>
            </a:r>
          </a:p>
          <a:p>
            <a:pPr marL="0" indent="0">
              <a:buNone/>
            </a:pPr>
            <a:endParaRPr lang="it-IT" b="1" dirty="0"/>
          </a:p>
          <a:p>
            <a:pPr marL="0" indent="0">
              <a:buNone/>
            </a:pPr>
            <a:r>
              <a:rPr lang="it-IT" b="1" i="1" u="sng" dirty="0" smtClean="0"/>
              <a:t>In sintesi</a:t>
            </a:r>
            <a:r>
              <a:rPr lang="it-IT" b="1" dirty="0" smtClean="0"/>
              <a:t>: La conoscenza di marca è data dalla notorietà (brand </a:t>
            </a:r>
            <a:r>
              <a:rPr lang="it-IT" b="1" dirty="0" err="1" smtClean="0"/>
              <a:t>awareness</a:t>
            </a:r>
            <a:r>
              <a:rPr lang="it-IT" b="1" dirty="0" smtClean="0"/>
              <a:t>) e dall’immagine (brand image)</a:t>
            </a:r>
            <a:endParaRPr lang="it-IT" b="1" dirty="0"/>
          </a:p>
          <a:p>
            <a:endParaRPr lang="it-IT" dirty="0"/>
          </a:p>
        </p:txBody>
      </p:sp>
    </p:spTree>
    <p:extLst>
      <p:ext uri="{BB962C8B-B14F-4D97-AF65-F5344CB8AC3E}">
        <p14:creationId xmlns:p14="http://schemas.microsoft.com/office/powerpoint/2010/main" val="22935662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solidFill>
                  <a:srgbClr val="C00000"/>
                </a:solidFill>
              </a:rPr>
              <a:t>NIKE – INTER</a:t>
            </a:r>
            <a:endParaRPr lang="it-IT" b="1" dirty="0">
              <a:solidFill>
                <a:srgbClr val="C00000"/>
              </a:solidFill>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1268760"/>
            <a:ext cx="7272808" cy="541420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L’ACCORDO CON NIKE</a:t>
            </a:r>
            <a:endParaRPr lang="it-IT" dirty="0"/>
          </a:p>
        </p:txBody>
      </p:sp>
      <p:sp>
        <p:nvSpPr>
          <p:cNvPr id="3" name="CasellaDiTesto 2"/>
          <p:cNvSpPr txBox="1"/>
          <p:nvPr/>
        </p:nvSpPr>
        <p:spPr>
          <a:xfrm>
            <a:off x="467544" y="1772816"/>
            <a:ext cx="8352928" cy="4093428"/>
          </a:xfrm>
          <a:prstGeom prst="rect">
            <a:avLst/>
          </a:prstGeom>
          <a:noFill/>
        </p:spPr>
        <p:txBody>
          <a:bodyPr wrap="square" rtlCol="0">
            <a:spAutoFit/>
          </a:bodyPr>
          <a:lstStyle/>
          <a:p>
            <a:r>
              <a:rPr lang="it-IT" sz="2800" b="1" dirty="0" smtClean="0"/>
              <a:t>Sponsor dal 1998. Accordo prolungato fino al 30 giugno 2024.</a:t>
            </a:r>
          </a:p>
          <a:p>
            <a:endParaRPr lang="it-IT" sz="2800" b="1" dirty="0"/>
          </a:p>
          <a:p>
            <a:r>
              <a:rPr lang="it-IT" sz="2800" b="1" dirty="0" smtClean="0"/>
              <a:t>Dal 2013 al 2024 l’Inter incasserà oltre 18 milioni di euro all’anno comprese le forniture e le royalties sulla vendita dei prodotti.  Dunque il totale si aggirerà attorno ai 200 milioni di euro con un possibile incremento legato ai risultati sul campo.</a:t>
            </a:r>
          </a:p>
          <a:p>
            <a:endParaRPr lang="it-IT" b="1" dirty="0"/>
          </a:p>
          <a:p>
            <a:endParaRPr lang="it-IT" b="1" dirty="0"/>
          </a:p>
        </p:txBody>
      </p:sp>
    </p:spTree>
    <p:extLst>
      <p:ext uri="{BB962C8B-B14F-4D97-AF65-F5344CB8AC3E}">
        <p14:creationId xmlns:p14="http://schemas.microsoft.com/office/powerpoint/2010/main" val="24867468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NIKE – F.C. JUVENTUS</a:t>
            </a:r>
            <a:endParaRPr lang="it-IT" b="1" dirty="0">
              <a:solidFill>
                <a:srgbClr val="C00000"/>
              </a:solidFill>
            </a:endParaRPr>
          </a:p>
        </p:txBody>
      </p:sp>
      <p:pic>
        <p:nvPicPr>
          <p:cNvPr id="4" name="Segnaposto contenuto 3" descr="juventus.png"/>
          <p:cNvPicPr>
            <a:picLocks noGrp="1" noChangeAspect="1"/>
          </p:cNvPicPr>
          <p:nvPr>
            <p:ph idx="1"/>
          </p:nvPr>
        </p:nvPicPr>
        <p:blipFill>
          <a:blip r:embed="rId2" cstate="print"/>
          <a:stretch>
            <a:fillRect/>
          </a:stretch>
        </p:blipFill>
        <p:spPr>
          <a:xfrm>
            <a:off x="875160" y="1340768"/>
            <a:ext cx="7387426" cy="504056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ADIDAS – </a:t>
            </a:r>
            <a:r>
              <a:rPr lang="it-IT" b="1" dirty="0">
                <a:solidFill>
                  <a:srgbClr val="C00000"/>
                </a:solidFill>
              </a:rPr>
              <a:t>F.C. JUVENTUS</a:t>
            </a:r>
            <a:endParaRPr lang="it-IT" dirty="0"/>
          </a:p>
        </p:txBody>
      </p:sp>
      <p:sp>
        <p:nvSpPr>
          <p:cNvPr id="3" name="CasellaDiTesto 2"/>
          <p:cNvSpPr txBox="1"/>
          <p:nvPr/>
        </p:nvSpPr>
        <p:spPr>
          <a:xfrm>
            <a:off x="467544" y="1484784"/>
            <a:ext cx="8064896" cy="4893647"/>
          </a:xfrm>
          <a:prstGeom prst="rect">
            <a:avLst/>
          </a:prstGeom>
          <a:noFill/>
        </p:spPr>
        <p:txBody>
          <a:bodyPr wrap="square" rtlCol="0">
            <a:spAutoFit/>
          </a:bodyPr>
          <a:lstStyle/>
          <a:p>
            <a:r>
              <a:rPr lang="it-IT" sz="2600" b="1" dirty="0"/>
              <a:t>Adidas diventerà sponsor tecnico di tutte le squadre Juventus a fronte di un corrispettivo fisso, complessivo per i sei anni di durata del rapporto, pari a 139,5 milioni di euro. Adidas gestirà inoltre le attività di </a:t>
            </a:r>
            <a:r>
              <a:rPr lang="it-IT" sz="2600" b="1" dirty="0" err="1"/>
              <a:t>licensing</a:t>
            </a:r>
            <a:r>
              <a:rPr lang="it-IT" sz="2600" b="1" dirty="0"/>
              <a:t> e di merchandising di Juventus, a fronte di un corrispettivo fisso di 6 milioni di euro all'anno.</a:t>
            </a:r>
          </a:p>
          <a:p>
            <a:endParaRPr lang="it-IT" sz="2600" b="1" dirty="0"/>
          </a:p>
          <a:p>
            <a:r>
              <a:rPr lang="it-IT" sz="2600" b="1" dirty="0"/>
              <a:t>La cifra non include le forniture annuali di materiale tecnico - quantificabili tra i 2 e i 2,5 milioni a stagione, per un totale tra i 12 e i 15 milioni sull'arco dei sei anni - e nemmeno i premi legati ai risultati sportivi che conseguiranno Buffon e compagni. </a:t>
            </a:r>
          </a:p>
        </p:txBody>
      </p:sp>
    </p:spTree>
    <p:extLst>
      <p:ext uri="{BB962C8B-B14F-4D97-AF65-F5344CB8AC3E}">
        <p14:creationId xmlns:p14="http://schemas.microsoft.com/office/powerpoint/2010/main" val="1878345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11560" y="476672"/>
            <a:ext cx="7920880" cy="4093428"/>
          </a:xfrm>
          <a:prstGeom prst="rect">
            <a:avLst/>
          </a:prstGeom>
          <a:noFill/>
        </p:spPr>
        <p:txBody>
          <a:bodyPr wrap="square" rtlCol="0">
            <a:spAutoFit/>
          </a:bodyPr>
          <a:lstStyle/>
          <a:p>
            <a:r>
              <a:rPr lang="it-IT" sz="2600" b="1" dirty="0"/>
              <a:t>Sommando tutte le voci si arriva a un valore complessivo della sponsorizzazione vicino ai 190 milioni di euro per i sei anni dell'accordo che scadrà dunque nel 2021, per un corrispettivo annuale di poco superiore ai 30 milioni di euro. </a:t>
            </a:r>
          </a:p>
          <a:p>
            <a:endParaRPr lang="it-IT" sz="2600" b="1" dirty="0"/>
          </a:p>
          <a:p>
            <a:r>
              <a:rPr lang="it-IT" sz="2600" b="1" dirty="0"/>
              <a:t>Una somma di tutto riguardo, quasi il doppio rispetto ai circa 16,5 milioni all'anno che la Nike si è impegnata a versare nelle casse bianconere fino al termine della prossima stagione, addì 30 giugno 2015. </a:t>
            </a:r>
          </a:p>
        </p:txBody>
      </p:sp>
      <p:pic>
        <p:nvPicPr>
          <p:cNvPr id="8194" name="Picture 2" descr="http://www.laguidadelcalcio.it/wp-content/uploads/2013/10/Juventus-Adid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3087" y="4797152"/>
            <a:ext cx="3717826" cy="1723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47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MASTER LICENSE</a:t>
            </a:r>
            <a:endParaRPr lang="it-IT" dirty="0"/>
          </a:p>
        </p:txBody>
      </p:sp>
      <p:sp>
        <p:nvSpPr>
          <p:cNvPr id="3" name="CasellaDiTesto 2"/>
          <p:cNvSpPr txBox="1"/>
          <p:nvPr/>
        </p:nvSpPr>
        <p:spPr>
          <a:xfrm>
            <a:off x="823258" y="1772816"/>
            <a:ext cx="7488832" cy="2092881"/>
          </a:xfrm>
          <a:prstGeom prst="rect">
            <a:avLst/>
          </a:prstGeom>
          <a:noFill/>
        </p:spPr>
        <p:txBody>
          <a:bodyPr wrap="square" rtlCol="0">
            <a:spAutoFit/>
          </a:bodyPr>
          <a:lstStyle/>
          <a:p>
            <a:r>
              <a:rPr lang="it-IT" sz="2800" b="1" dirty="0" smtClean="0"/>
              <a:t>Il club si accorda con il </a:t>
            </a:r>
            <a:r>
              <a:rPr lang="it-IT" sz="2800" b="1" dirty="0" err="1" smtClean="0"/>
              <a:t>licensor</a:t>
            </a:r>
            <a:r>
              <a:rPr lang="it-IT" sz="2800" b="1" dirty="0" smtClean="0"/>
              <a:t> tecnico per lo sviluppo di tutto il canale merchandising, cedendo in esclusiva la possibilità di stipulare accordi con i piccoli licenziatari.</a:t>
            </a:r>
            <a:endParaRPr lang="it-IT" sz="2800" b="1" dirty="0"/>
          </a:p>
          <a:p>
            <a:endParaRPr lang="it-IT" dirty="0"/>
          </a:p>
        </p:txBody>
      </p:sp>
      <p:pic>
        <p:nvPicPr>
          <p:cNvPr id="5122" name="Picture 2" descr="http://www.e-commercefacts.com/news/2013/07/nike-e-commerce/Nik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4149080"/>
            <a:ext cx="1646236" cy="10620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124" name="Picture 4" descr="http://www.swisscanyon.ch/canyons/materiale/foto-materiale/logo_adid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4871" y="5301208"/>
            <a:ext cx="1656184" cy="111847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126" name="Picture 6" descr="http://www.rawentertainment.co.za/wp-content/uploads/2012/03/kappa-logo-wallpap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3956717"/>
            <a:ext cx="1922991" cy="12544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013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IL </a:t>
            </a:r>
            <a:r>
              <a:rPr lang="it-IT" b="1" dirty="0" err="1" smtClean="0">
                <a:solidFill>
                  <a:srgbClr val="C00000"/>
                </a:solidFill>
              </a:rPr>
              <a:t>BRAND</a:t>
            </a:r>
            <a:r>
              <a:rPr lang="it-IT" b="1" dirty="0" smtClean="0">
                <a:solidFill>
                  <a:srgbClr val="C00000"/>
                </a:solidFill>
              </a:rPr>
              <a:t> TORINO F.C.</a:t>
            </a:r>
            <a:endParaRPr lang="it-IT" b="1" dirty="0">
              <a:solidFill>
                <a:srgbClr val="C00000"/>
              </a:solidFill>
            </a:endParaRPr>
          </a:p>
        </p:txBody>
      </p:sp>
      <p:pic>
        <p:nvPicPr>
          <p:cNvPr id="4" name="Segnaposto contenuto 3" descr="Logo%20Torino.gif"/>
          <p:cNvPicPr>
            <a:picLocks noGrp="1"/>
          </p:cNvPicPr>
          <p:nvPr>
            <p:ph idx="1"/>
          </p:nvPr>
        </p:nvPicPr>
        <p:blipFill>
          <a:blip r:embed="rId2" cstate="print"/>
          <a:stretch>
            <a:fillRect/>
          </a:stretch>
        </p:blipFill>
        <p:spPr>
          <a:xfrm>
            <a:off x="0" y="4365104"/>
            <a:ext cx="2376264" cy="2232248"/>
          </a:xfrm>
          <a:prstGeom prst="rect">
            <a:avLst/>
          </a:prstGeom>
        </p:spPr>
      </p:pic>
      <p:sp>
        <p:nvSpPr>
          <p:cNvPr id="2050" name="AutoShape 2"/>
          <p:cNvSpPr>
            <a:spLocks noChangeArrowheads="1"/>
          </p:cNvSpPr>
          <p:nvPr/>
        </p:nvSpPr>
        <p:spPr bwMode="auto">
          <a:xfrm>
            <a:off x="2771800" y="4941168"/>
            <a:ext cx="3600400" cy="648072"/>
          </a:xfrm>
          <a:prstGeom prst="rightArrow">
            <a:avLst>
              <a:gd name="adj1" fmla="val 50000"/>
              <a:gd name="adj2" fmla="val 286764"/>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pic>
        <p:nvPicPr>
          <p:cNvPr id="6" name="Immagine 5" descr="torino-calcio-notizie.jpg"/>
          <p:cNvPicPr/>
          <p:nvPr/>
        </p:nvPicPr>
        <p:blipFill>
          <a:blip r:embed="rId3" cstate="print"/>
          <a:stretch>
            <a:fillRect/>
          </a:stretch>
        </p:blipFill>
        <p:spPr>
          <a:xfrm>
            <a:off x="7020272" y="4437112"/>
            <a:ext cx="1800200" cy="2016224"/>
          </a:xfrm>
          <a:prstGeom prst="rect">
            <a:avLst/>
          </a:prstGeom>
        </p:spPr>
      </p:pic>
      <p:sp>
        <p:nvSpPr>
          <p:cNvPr id="7" name="CasellaDiTesto 6"/>
          <p:cNvSpPr txBox="1"/>
          <p:nvPr/>
        </p:nvSpPr>
        <p:spPr>
          <a:xfrm>
            <a:off x="323528" y="1412776"/>
            <a:ext cx="8352928" cy="2585323"/>
          </a:xfrm>
          <a:prstGeom prst="rect">
            <a:avLst/>
          </a:prstGeom>
          <a:noFill/>
        </p:spPr>
        <p:txBody>
          <a:bodyPr wrap="square" rtlCol="0">
            <a:spAutoFit/>
          </a:bodyPr>
          <a:lstStyle/>
          <a:p>
            <a:pPr algn="just"/>
            <a:r>
              <a:rPr lang="it-IT" sz="2400" b="1" dirty="0"/>
              <a:t>Dopo il fallimento del Torino Calcio nel 2005, la nuova società, il Torino Football Club, non è immediatamente entrata in possesso dei marchi storici. Ne ha creato dapprima uno nuovo, a forma di scudo, e poi, solo quando il Presidente Cairo nel 2006 ha acquistato all’asta fallimentare i </a:t>
            </a:r>
            <a:r>
              <a:rPr lang="it-IT" sz="2400" b="1" dirty="0" err="1"/>
              <a:t>brand</a:t>
            </a:r>
            <a:r>
              <a:rPr lang="it-IT" sz="2400" b="1" dirty="0"/>
              <a:t> storici, è stata aggiunta all’interno del marchio la data di fondazione, il 1906.</a:t>
            </a:r>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I PRODOTTI TORINO F.C</a:t>
            </a:r>
            <a:endParaRPr lang="it-IT" b="1" dirty="0">
              <a:solidFill>
                <a:srgbClr val="C00000"/>
              </a:solidFill>
            </a:endParaRPr>
          </a:p>
        </p:txBody>
      </p:sp>
      <p:sp>
        <p:nvSpPr>
          <p:cNvPr id="3" name="Segnaposto contenuto 2"/>
          <p:cNvSpPr>
            <a:spLocks noGrp="1"/>
          </p:cNvSpPr>
          <p:nvPr>
            <p:ph idx="1"/>
          </p:nvPr>
        </p:nvSpPr>
        <p:spPr>
          <a:xfrm>
            <a:off x="467544" y="1526058"/>
            <a:ext cx="8229600" cy="5215310"/>
          </a:xfrm>
        </p:spPr>
        <p:txBody>
          <a:bodyPr/>
          <a:lstStyle/>
          <a:p>
            <a:pPr algn="just">
              <a:buNone/>
            </a:pPr>
            <a:r>
              <a:rPr lang="it-IT" b="1" dirty="0" smtClean="0"/>
              <a:t>    L’accordo con diversi licenziatari ha portato alla creazione di una vasta gamma di prodotti di vario genere, tutti sotto il marchio Torino F.C.</a:t>
            </a:r>
          </a:p>
          <a:p>
            <a:pPr>
              <a:buNone/>
            </a:pPr>
            <a:endParaRPr lang="it-IT" dirty="0"/>
          </a:p>
        </p:txBody>
      </p:sp>
      <p:pic>
        <p:nvPicPr>
          <p:cNvPr id="5" name="Immagine 4" descr="O8737.jpg"/>
          <p:cNvPicPr/>
          <p:nvPr/>
        </p:nvPicPr>
        <p:blipFill>
          <a:blip r:embed="rId2" cstate="print"/>
          <a:stretch>
            <a:fillRect/>
          </a:stretch>
        </p:blipFill>
        <p:spPr>
          <a:xfrm>
            <a:off x="971600" y="3933056"/>
            <a:ext cx="2376264" cy="1584176"/>
          </a:xfrm>
          <a:prstGeom prst="ellipse">
            <a:avLst/>
          </a:prstGeom>
          <a:ln>
            <a:noFill/>
          </a:ln>
          <a:effectLst>
            <a:softEdge rad="112500"/>
          </a:effectLst>
        </p:spPr>
      </p:pic>
      <p:pic>
        <p:nvPicPr>
          <p:cNvPr id="8" name="Immagine 7" descr="orologi-grande-torino.jpg"/>
          <p:cNvPicPr>
            <a:picLocks noChangeAspect="1"/>
          </p:cNvPicPr>
          <p:nvPr/>
        </p:nvPicPr>
        <p:blipFill>
          <a:blip r:embed="rId3" cstate="print"/>
          <a:stretch>
            <a:fillRect/>
          </a:stretch>
        </p:blipFill>
        <p:spPr>
          <a:xfrm>
            <a:off x="6012160" y="3384012"/>
            <a:ext cx="2280605" cy="1728192"/>
          </a:xfrm>
          <a:prstGeom prst="ellipse">
            <a:avLst/>
          </a:prstGeom>
          <a:ln>
            <a:noFill/>
          </a:ln>
          <a:effectLst>
            <a:softEdge rad="112500"/>
          </a:effectLst>
        </p:spPr>
      </p:pic>
      <p:pic>
        <p:nvPicPr>
          <p:cNvPr id="7170" name="Picture 2" descr="http://www.grassisport.it/calcio/grassi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7118" y="4762251"/>
            <a:ext cx="2247949" cy="15099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74128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9bb7_12.jpg"/>
          <p:cNvPicPr>
            <a:picLocks noChangeAspect="1"/>
          </p:cNvPicPr>
          <p:nvPr/>
        </p:nvPicPr>
        <p:blipFill>
          <a:blip r:embed="rId2" cstate="print"/>
          <a:stretch>
            <a:fillRect/>
          </a:stretch>
        </p:blipFill>
        <p:spPr>
          <a:xfrm>
            <a:off x="827583" y="836712"/>
            <a:ext cx="3180353" cy="3816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Immagine 2" descr="untitled.bmp"/>
          <p:cNvPicPr>
            <a:picLocks noChangeAspect="1"/>
          </p:cNvPicPr>
          <p:nvPr/>
        </p:nvPicPr>
        <p:blipFill>
          <a:blip r:embed="rId3" cstate="print"/>
          <a:stretch>
            <a:fillRect/>
          </a:stretch>
        </p:blipFill>
        <p:spPr>
          <a:xfrm>
            <a:off x="4283968" y="1556792"/>
            <a:ext cx="4286250" cy="4686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549290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UN ESEMPIO DI LICENZA</a:t>
            </a:r>
            <a:endParaRPr lang="it-IT" b="1" dirty="0">
              <a:solidFill>
                <a:srgbClr val="C00000"/>
              </a:solidFill>
            </a:endParaRPr>
          </a:p>
        </p:txBody>
      </p:sp>
      <p:pic>
        <p:nvPicPr>
          <p:cNvPr id="4" name="Segnaposto contenuto 3" descr="rino.jpg"/>
          <p:cNvPicPr>
            <a:picLocks noGrp="1" noChangeAspect="1"/>
          </p:cNvPicPr>
          <p:nvPr>
            <p:ph idx="1"/>
          </p:nvPr>
        </p:nvPicPr>
        <p:blipFill>
          <a:blip r:embed="rId2" cstate="print"/>
          <a:stretch>
            <a:fillRect/>
          </a:stretch>
        </p:blipFill>
        <p:spPr>
          <a:xfrm>
            <a:off x="5364088" y="1700808"/>
            <a:ext cx="3099400" cy="4640944"/>
          </a:xfrm>
        </p:spPr>
      </p:pic>
      <p:sp>
        <p:nvSpPr>
          <p:cNvPr id="5" name="CasellaDiTesto 4"/>
          <p:cNvSpPr txBox="1"/>
          <p:nvPr/>
        </p:nvSpPr>
        <p:spPr>
          <a:xfrm>
            <a:off x="827584" y="1700808"/>
            <a:ext cx="4176464" cy="3970318"/>
          </a:xfrm>
          <a:prstGeom prst="rect">
            <a:avLst/>
          </a:prstGeom>
          <a:noFill/>
        </p:spPr>
        <p:txBody>
          <a:bodyPr wrap="square" rtlCol="0">
            <a:spAutoFit/>
          </a:bodyPr>
          <a:lstStyle/>
          <a:p>
            <a:pPr algn="just"/>
            <a:r>
              <a:rPr lang="it-IT" sz="2800" b="1" dirty="0" err="1" smtClean="0"/>
              <a:t>ICAM</a:t>
            </a:r>
            <a:r>
              <a:rPr lang="it-IT" sz="2800" b="1" dirty="0" smtClean="0"/>
              <a:t>  e TORINO F.C. stipulano un accordo per l’utilizzo del marchio legato ai prodotti dolciari; in particolare nascono le “Palle di Natale”, le “Calze della Befana” e le “Uova di Pasqua”… tutto in tinta granata!</a:t>
            </a:r>
            <a:endParaRPr lang="it-IT" sz="2800" b="1" dirty="0"/>
          </a:p>
        </p:txBody>
      </p:sp>
    </p:spTree>
    <p:extLst>
      <p:ext uri="{BB962C8B-B14F-4D97-AF65-F5344CB8AC3E}">
        <p14:creationId xmlns:p14="http://schemas.microsoft.com/office/powerpoint/2010/main" val="38217235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C00000"/>
                </a:solidFill>
              </a:rPr>
              <a:t>VALORIZZARE IL MARCHIO: </a:t>
            </a:r>
            <a:br>
              <a:rPr lang="it-IT" b="1" dirty="0" smtClean="0">
                <a:solidFill>
                  <a:srgbClr val="C00000"/>
                </a:solidFill>
              </a:rPr>
            </a:br>
            <a:r>
              <a:rPr lang="it-IT" b="1" dirty="0" smtClean="0">
                <a:solidFill>
                  <a:srgbClr val="C00000"/>
                </a:solidFill>
              </a:rPr>
              <a:t>IL CASO EA SPORTS</a:t>
            </a:r>
            <a:endParaRPr lang="it-IT" b="1" dirty="0">
              <a:solidFill>
                <a:srgbClr val="C00000"/>
              </a:solidFill>
            </a:endParaRPr>
          </a:p>
        </p:txBody>
      </p:sp>
      <p:pic>
        <p:nvPicPr>
          <p:cNvPr id="4" name="Segnaposto contenuto 3" descr="fifa12.png"/>
          <p:cNvPicPr>
            <a:picLocks noGrp="1" noChangeAspect="1"/>
          </p:cNvPicPr>
          <p:nvPr>
            <p:ph idx="1"/>
          </p:nvPr>
        </p:nvPicPr>
        <p:blipFill>
          <a:blip r:embed="rId2" cstate="print"/>
          <a:stretch>
            <a:fillRect/>
          </a:stretch>
        </p:blipFill>
        <p:spPr>
          <a:xfrm>
            <a:off x="3995936" y="1556792"/>
            <a:ext cx="4580805" cy="4709120"/>
          </a:xfrm>
        </p:spPr>
      </p:pic>
      <p:sp>
        <p:nvSpPr>
          <p:cNvPr id="5" name="CasellaDiTesto 4"/>
          <p:cNvSpPr txBox="1"/>
          <p:nvPr/>
        </p:nvSpPr>
        <p:spPr>
          <a:xfrm>
            <a:off x="611560" y="1916832"/>
            <a:ext cx="3384376" cy="3970318"/>
          </a:xfrm>
          <a:prstGeom prst="rect">
            <a:avLst/>
          </a:prstGeom>
          <a:noFill/>
        </p:spPr>
        <p:txBody>
          <a:bodyPr wrap="square" rtlCol="0">
            <a:spAutoFit/>
          </a:bodyPr>
          <a:lstStyle/>
          <a:p>
            <a:r>
              <a:rPr lang="it-IT" sz="2800" b="1" dirty="0" smtClean="0"/>
              <a:t>Il Torino F.C. decide di non cedere i diritti di utilizzo del proprio marchio alla EA Sports, produttrice del gioco Fifa, per la stagione sportiva 2011-2012 per non svalutare il marchio.</a:t>
            </a:r>
            <a:endParaRPr lang="it-IT" sz="2800" b="1" dirty="0"/>
          </a:p>
        </p:txBody>
      </p:sp>
    </p:spTree>
    <p:extLst>
      <p:ext uri="{BB962C8B-B14F-4D97-AF65-F5344CB8AC3E}">
        <p14:creationId xmlns:p14="http://schemas.microsoft.com/office/powerpoint/2010/main" val="4599175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5936" y="1412776"/>
            <a:ext cx="4311782" cy="4525963"/>
          </a:xfrm>
          <a:prstGeom prst="rect">
            <a:avLst/>
          </a:prstGeom>
          <a:ln>
            <a:noFill/>
          </a:ln>
          <a:effectLst>
            <a:softEdge rad="112500"/>
          </a:effectLst>
        </p:spPr>
      </p:pic>
      <p:sp>
        <p:nvSpPr>
          <p:cNvPr id="7" name="CasellaDiTesto 6"/>
          <p:cNvSpPr txBox="1"/>
          <p:nvPr/>
        </p:nvSpPr>
        <p:spPr>
          <a:xfrm>
            <a:off x="683568" y="1772816"/>
            <a:ext cx="2880320" cy="3539430"/>
          </a:xfrm>
          <a:prstGeom prst="rect">
            <a:avLst/>
          </a:prstGeom>
          <a:noFill/>
        </p:spPr>
        <p:txBody>
          <a:bodyPr wrap="square" rtlCol="0">
            <a:spAutoFit/>
          </a:bodyPr>
          <a:lstStyle/>
          <a:p>
            <a:r>
              <a:rPr lang="it-IT" sz="2800" b="1" dirty="0" smtClean="0"/>
              <a:t>L’anno scorso invece, con i granata in Serie A, il Torino F.C. ha ceduto il proprio marchio alla EA Sports per un biennio</a:t>
            </a:r>
            <a:endParaRPr lang="it-IT" sz="2800" b="1" dirty="0"/>
          </a:p>
        </p:txBody>
      </p:sp>
    </p:spTree>
    <p:extLst>
      <p:ext uri="{BB962C8B-B14F-4D97-AF65-F5344CB8AC3E}">
        <p14:creationId xmlns:p14="http://schemas.microsoft.com/office/powerpoint/2010/main" val="534957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b="1" dirty="0" smtClean="0">
                <a:solidFill>
                  <a:srgbClr val="C00000"/>
                </a:solidFill>
              </a:rPr>
              <a:t>IL CANALE </a:t>
            </a:r>
            <a:r>
              <a:rPr lang="it-IT" b="1" dirty="0" err="1" smtClean="0">
                <a:solidFill>
                  <a:srgbClr val="C00000"/>
                </a:solidFill>
              </a:rPr>
              <a:t>RETAIL</a:t>
            </a:r>
            <a:r>
              <a:rPr lang="it-IT" b="1" dirty="0" smtClean="0">
                <a:solidFill>
                  <a:srgbClr val="C00000"/>
                </a:solidFill>
              </a:rPr>
              <a:t> </a:t>
            </a:r>
            <a:br>
              <a:rPr lang="it-IT" b="1" dirty="0" smtClean="0">
                <a:solidFill>
                  <a:srgbClr val="C00000"/>
                </a:solidFill>
              </a:rPr>
            </a:br>
            <a:r>
              <a:rPr lang="it-IT" b="1" dirty="0" smtClean="0">
                <a:solidFill>
                  <a:srgbClr val="C00000"/>
                </a:solidFill>
              </a:rPr>
              <a:t>1. IL GRANATA </a:t>
            </a:r>
            <a:r>
              <a:rPr lang="it-IT" b="1" dirty="0" err="1" smtClean="0">
                <a:solidFill>
                  <a:srgbClr val="C00000"/>
                </a:solidFill>
              </a:rPr>
              <a:t>STORE</a:t>
            </a:r>
            <a:endParaRPr lang="it-IT" b="1" dirty="0">
              <a:solidFill>
                <a:srgbClr val="C00000"/>
              </a:solidFill>
            </a:endParaRPr>
          </a:p>
        </p:txBody>
      </p:sp>
      <p:sp>
        <p:nvSpPr>
          <p:cNvPr id="5" name="CasellaDiTesto 4"/>
          <p:cNvSpPr txBox="1"/>
          <p:nvPr/>
        </p:nvSpPr>
        <p:spPr>
          <a:xfrm>
            <a:off x="395536" y="1556792"/>
            <a:ext cx="3744416" cy="4801314"/>
          </a:xfrm>
          <a:prstGeom prst="rect">
            <a:avLst/>
          </a:prstGeom>
          <a:noFill/>
        </p:spPr>
        <p:txBody>
          <a:bodyPr wrap="square" rtlCol="0">
            <a:spAutoFit/>
          </a:bodyPr>
          <a:lstStyle/>
          <a:p>
            <a:r>
              <a:rPr lang="it-IT" sz="2400" b="1" dirty="0"/>
              <a:t>Il Granata </a:t>
            </a:r>
            <a:r>
              <a:rPr lang="it-IT" sz="2400" b="1" dirty="0" err="1" smtClean="0"/>
              <a:t>Store</a:t>
            </a:r>
            <a:r>
              <a:rPr lang="it-IT" sz="2400" b="1" dirty="0" smtClean="0"/>
              <a:t>, situato in piazza Castello, </a:t>
            </a:r>
            <a:r>
              <a:rPr lang="it-IT" sz="2400" b="1" dirty="0"/>
              <a:t>nasce </a:t>
            </a:r>
            <a:r>
              <a:rPr lang="it-IT" sz="2400" b="1" dirty="0" smtClean="0"/>
              <a:t>come </a:t>
            </a:r>
            <a:r>
              <a:rPr lang="it-IT" sz="2400" b="1" dirty="0"/>
              <a:t>punto di riferimento per i tifosi durante l’intera </a:t>
            </a:r>
            <a:r>
              <a:rPr lang="it-IT" sz="2400" b="1" dirty="0" smtClean="0"/>
              <a:t>settimana.</a:t>
            </a:r>
          </a:p>
          <a:p>
            <a:endParaRPr lang="it-IT" sz="2400" b="1" dirty="0"/>
          </a:p>
          <a:p>
            <a:r>
              <a:rPr lang="it-IT" sz="2400" b="1" dirty="0" smtClean="0"/>
              <a:t>Qui </a:t>
            </a:r>
            <a:r>
              <a:rPr lang="it-IT" sz="2400" b="1" dirty="0"/>
              <a:t>trova spazio tutta l’ampia gamma di prodotti a marchio Torino </a:t>
            </a:r>
            <a:r>
              <a:rPr lang="it-IT" sz="2400" b="1" dirty="0" err="1"/>
              <a:t>FC</a:t>
            </a:r>
            <a:r>
              <a:rPr lang="it-IT" sz="2400" b="1" dirty="0"/>
              <a:t>, e qui la società organizza talvolta incontri tra calciatori della prima squadra e tifosi. </a:t>
            </a:r>
          </a:p>
          <a:p>
            <a:endParaRPr lang="it-IT" dirty="0"/>
          </a:p>
        </p:txBody>
      </p:sp>
      <p:pic>
        <p:nvPicPr>
          <p:cNvPr id="6146" name="Picture 2" descr=" - Fotogallery: Presentato al Granata Store il nuovo album 'Le figur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556792"/>
            <a:ext cx="3921897" cy="26064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 - Fotogallery: Presentato al Granata Store il nuovo album 'Le figur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4163220"/>
            <a:ext cx="3681715" cy="24468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b="1" dirty="0" smtClean="0">
                <a:solidFill>
                  <a:srgbClr val="C00000"/>
                </a:solidFill>
              </a:rPr>
              <a:t>IL CANALE </a:t>
            </a:r>
            <a:r>
              <a:rPr lang="it-IT" b="1" dirty="0" err="1" smtClean="0">
                <a:solidFill>
                  <a:srgbClr val="C00000"/>
                </a:solidFill>
              </a:rPr>
              <a:t>RETAIL</a:t>
            </a:r>
            <a:r>
              <a:rPr lang="it-IT" b="1" dirty="0" smtClean="0">
                <a:solidFill>
                  <a:srgbClr val="C00000"/>
                </a:solidFill>
              </a:rPr>
              <a:t> </a:t>
            </a:r>
            <a:br>
              <a:rPr lang="it-IT" b="1" dirty="0" smtClean="0">
                <a:solidFill>
                  <a:srgbClr val="C00000"/>
                </a:solidFill>
              </a:rPr>
            </a:br>
            <a:r>
              <a:rPr lang="it-IT" b="1" dirty="0" smtClean="0">
                <a:solidFill>
                  <a:srgbClr val="C00000"/>
                </a:solidFill>
              </a:rPr>
              <a:t>2. L’E-COMMERCE</a:t>
            </a:r>
            <a:endParaRPr lang="it-IT" dirty="0"/>
          </a:p>
        </p:txBody>
      </p:sp>
      <p:sp>
        <p:nvSpPr>
          <p:cNvPr id="3" name="Segnaposto contenuto 2"/>
          <p:cNvSpPr>
            <a:spLocks noGrp="1"/>
          </p:cNvSpPr>
          <p:nvPr>
            <p:ph idx="1"/>
          </p:nvPr>
        </p:nvSpPr>
        <p:spPr/>
        <p:txBody>
          <a:bodyPr/>
          <a:lstStyle/>
          <a:p>
            <a:pPr>
              <a:buNone/>
            </a:pPr>
            <a:r>
              <a:rPr lang="it-IT" b="1" dirty="0" smtClean="0"/>
              <a:t>Dallo </a:t>
            </a:r>
            <a:r>
              <a:rPr lang="it-IT" b="1" dirty="0" err="1" smtClean="0"/>
              <a:t>store</a:t>
            </a:r>
            <a:r>
              <a:rPr lang="it-IT" b="1" dirty="0" smtClean="0"/>
              <a:t> on-line, gestito da </a:t>
            </a:r>
            <a:r>
              <a:rPr lang="it-IT" b="1" dirty="0" err="1" smtClean="0"/>
              <a:t>EPI…</a:t>
            </a:r>
            <a:endParaRPr lang="it-IT" b="1" dirty="0" smtClean="0"/>
          </a:p>
          <a:p>
            <a:pPr>
              <a:buNone/>
            </a:pPr>
            <a:endParaRPr lang="it-IT" dirty="0"/>
          </a:p>
        </p:txBody>
      </p:sp>
      <p:pic>
        <p:nvPicPr>
          <p:cNvPr id="4" name="Immagine 3"/>
          <p:cNvPicPr/>
          <p:nvPr/>
        </p:nvPicPr>
        <p:blipFill>
          <a:blip r:embed="rId2" cstate="print"/>
          <a:srcRect/>
          <a:stretch>
            <a:fillRect/>
          </a:stretch>
        </p:blipFill>
        <p:spPr bwMode="auto">
          <a:xfrm>
            <a:off x="1115616" y="2276872"/>
            <a:ext cx="6768752"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lstStyle/>
          <a:p>
            <a:pPr>
              <a:buNone/>
            </a:pPr>
            <a:r>
              <a:rPr lang="it-IT" b="1" dirty="0" smtClean="0"/>
              <a:t>…al Granata </a:t>
            </a:r>
            <a:r>
              <a:rPr lang="it-IT" b="1" dirty="0" err="1" smtClean="0"/>
              <a:t>Store</a:t>
            </a:r>
            <a:r>
              <a:rPr lang="it-IT" b="1" dirty="0" smtClean="0"/>
              <a:t> virtuale!</a:t>
            </a:r>
          </a:p>
          <a:p>
            <a:pPr>
              <a:buNone/>
            </a:pPr>
            <a:endParaRPr lang="it-IT" b="1" dirty="0" smtClean="0"/>
          </a:p>
          <a:p>
            <a:endParaRPr lang="it-IT" dirty="0"/>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196752"/>
            <a:ext cx="7236296" cy="531415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CONTRO LA CONTRAFFAZIONE</a:t>
            </a:r>
            <a:endParaRPr lang="it-IT" b="1" dirty="0">
              <a:solidFill>
                <a:srgbClr val="C00000"/>
              </a:solidFill>
            </a:endParaRPr>
          </a:p>
        </p:txBody>
      </p:sp>
      <p:sp>
        <p:nvSpPr>
          <p:cNvPr id="3" name="Segnaposto contenuto 2"/>
          <p:cNvSpPr>
            <a:spLocks noGrp="1"/>
          </p:cNvSpPr>
          <p:nvPr>
            <p:ph idx="1"/>
          </p:nvPr>
        </p:nvSpPr>
        <p:spPr/>
        <p:txBody>
          <a:bodyPr>
            <a:normAutofit/>
          </a:bodyPr>
          <a:lstStyle/>
          <a:p>
            <a:endParaRPr lang="it-IT" b="1" dirty="0" smtClean="0"/>
          </a:p>
          <a:p>
            <a:pPr algn="just">
              <a:buNone/>
            </a:pPr>
            <a:r>
              <a:rPr lang="it-IT" b="1" dirty="0" smtClean="0"/>
              <a:t>    Per </a:t>
            </a:r>
            <a:r>
              <a:rPr lang="it-IT" b="1" dirty="0"/>
              <a:t>garantire al tifoso l’autenticità del prodotto ufficiale, da circa </a:t>
            </a:r>
            <a:r>
              <a:rPr lang="it-IT" b="1" dirty="0" smtClean="0"/>
              <a:t>quattro anni </a:t>
            </a:r>
            <a:r>
              <a:rPr lang="it-IT" b="1" dirty="0"/>
              <a:t>i licenziatari che producono oggetti a marchio Torino FC devono apporre sulle etichette il cosiddetto “ologramma”</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1124744"/>
            <a:ext cx="8208912" cy="5786199"/>
          </a:xfrm>
          <a:prstGeom prst="rect">
            <a:avLst/>
          </a:prstGeom>
          <a:noFill/>
        </p:spPr>
        <p:txBody>
          <a:bodyPr wrap="square" rtlCol="0">
            <a:spAutoFit/>
          </a:bodyPr>
          <a:lstStyle/>
          <a:p>
            <a:pPr algn="just"/>
            <a:r>
              <a:rPr lang="it-IT" sz="3200" b="1" dirty="0" smtClean="0"/>
              <a:t>L’Ologramma è la registrazione tridimensionale di un elaborato grafico ed è oggi il sistema più utilizzato per ridurre i rischi di contraffazione, per evidenziare la manomissione fraudolenta e per la protezione di marchi in genere.</a:t>
            </a:r>
          </a:p>
          <a:p>
            <a:pPr algn="just"/>
            <a:endParaRPr lang="it-IT" sz="3200" b="1" dirty="0" smtClean="0"/>
          </a:p>
          <a:p>
            <a:pPr algn="just"/>
            <a:r>
              <a:rPr lang="it-IT" sz="3200" b="1" dirty="0" smtClean="0"/>
              <a:t>L’ologramma infatti può essere facilmente individuabile, non è riproducibile con scanner e fotocopiatrici e può contenere un numero notevole di informazione tale da consentire e garantire l’originalità del prodotto</a:t>
            </a:r>
          </a:p>
          <a:p>
            <a:endParaRPr lang="it-IT" dirty="0"/>
          </a:p>
        </p:txBody>
      </p:sp>
      <p:sp>
        <p:nvSpPr>
          <p:cNvPr id="3" name="CasellaDiTesto 2"/>
          <p:cNvSpPr txBox="1"/>
          <p:nvPr/>
        </p:nvSpPr>
        <p:spPr>
          <a:xfrm>
            <a:off x="827584" y="332656"/>
            <a:ext cx="7848872" cy="769441"/>
          </a:xfrm>
          <a:prstGeom prst="rect">
            <a:avLst/>
          </a:prstGeom>
          <a:noFill/>
        </p:spPr>
        <p:txBody>
          <a:bodyPr wrap="square" rtlCol="0">
            <a:spAutoFit/>
          </a:bodyPr>
          <a:lstStyle/>
          <a:p>
            <a:pPr algn="ctr"/>
            <a:r>
              <a:rPr lang="it-IT" sz="4400" b="1" dirty="0" smtClean="0">
                <a:solidFill>
                  <a:srgbClr val="C00000"/>
                </a:solidFill>
              </a:rPr>
              <a:t>L’OLOGRAMMA</a:t>
            </a:r>
            <a:endParaRPr lang="it-IT" sz="4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763688" y="332656"/>
            <a:ext cx="5688632" cy="60494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CONTRAFFAZIONE DEL MARCHIO</a:t>
            </a:r>
            <a:endParaRPr lang="it-IT" b="1" dirty="0">
              <a:solidFill>
                <a:srgbClr val="C00000"/>
              </a:solidFill>
            </a:endParaRPr>
          </a:p>
        </p:txBody>
      </p:sp>
      <p:pic>
        <p:nvPicPr>
          <p:cNvPr id="4" name="Segnaposto contenuto 3" descr="contraffazione.JPG"/>
          <p:cNvPicPr>
            <a:picLocks noGrp="1" noChangeAspect="1"/>
          </p:cNvPicPr>
          <p:nvPr>
            <p:ph idx="1"/>
          </p:nvPr>
        </p:nvPicPr>
        <p:blipFill>
          <a:blip r:embed="rId2" cstate="print"/>
          <a:stretch>
            <a:fillRect/>
          </a:stretch>
        </p:blipFill>
        <p:spPr>
          <a:xfrm>
            <a:off x="6804248" y="2276872"/>
            <a:ext cx="1611919" cy="3991090"/>
          </a:xfrm>
        </p:spPr>
      </p:pic>
      <p:pic>
        <p:nvPicPr>
          <p:cNvPr id="5" name="Immagine 4" descr="O8702.jpg"/>
          <p:cNvPicPr/>
          <p:nvPr/>
        </p:nvPicPr>
        <p:blipFill>
          <a:blip r:embed="rId3" cstate="print"/>
          <a:stretch>
            <a:fillRect/>
          </a:stretch>
        </p:blipFill>
        <p:spPr>
          <a:xfrm>
            <a:off x="1043608" y="2708920"/>
            <a:ext cx="1512168" cy="2952328"/>
          </a:xfrm>
          <a:prstGeom prst="rect">
            <a:avLst/>
          </a:prstGeom>
        </p:spPr>
      </p:pic>
      <p:sp>
        <p:nvSpPr>
          <p:cNvPr id="6" name="AutoShape 2"/>
          <p:cNvSpPr>
            <a:spLocks noChangeArrowheads="1"/>
          </p:cNvSpPr>
          <p:nvPr/>
        </p:nvSpPr>
        <p:spPr bwMode="auto">
          <a:xfrm>
            <a:off x="2915816" y="3861048"/>
            <a:ext cx="3600400" cy="648072"/>
          </a:xfrm>
          <a:prstGeom prst="rightArrow">
            <a:avLst>
              <a:gd name="adj1" fmla="val 50000"/>
              <a:gd name="adj2" fmla="val 286764"/>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4000" b="1" dirty="0" smtClean="0">
                <a:solidFill>
                  <a:srgbClr val="C00000"/>
                </a:solidFill>
              </a:rPr>
              <a:t>IL CENTENARIO: UN MARCHIO UNICO PER UN EVENTO ECCEZIONALE</a:t>
            </a:r>
            <a:endParaRPr lang="it-IT" sz="4000" b="1" dirty="0">
              <a:solidFill>
                <a:srgbClr val="C00000"/>
              </a:solidFill>
            </a:endParaRPr>
          </a:p>
        </p:txBody>
      </p:sp>
      <p:pic>
        <p:nvPicPr>
          <p:cNvPr id="4" name="Segnaposto contenuto 3" descr="TORINO100 FC CMYK.tif"/>
          <p:cNvPicPr>
            <a:picLocks noGrp="1"/>
          </p:cNvPicPr>
          <p:nvPr>
            <p:ph idx="1"/>
          </p:nvPr>
        </p:nvPicPr>
        <p:blipFill>
          <a:blip r:embed="rId2" cstate="print"/>
          <a:stretch>
            <a:fillRect/>
          </a:stretch>
        </p:blipFill>
        <p:spPr>
          <a:xfrm>
            <a:off x="2339752" y="2276872"/>
            <a:ext cx="4679859" cy="385363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20061203MAU045.jpg"/>
          <p:cNvPicPr>
            <a:picLocks noGrp="1" noChangeAspect="1"/>
          </p:cNvPicPr>
          <p:nvPr>
            <p:ph idx="1"/>
          </p:nvPr>
        </p:nvPicPr>
        <p:blipFill>
          <a:blip r:embed="rId2" cstate="print"/>
          <a:stretch>
            <a:fillRect/>
          </a:stretch>
        </p:blipFill>
        <p:spPr>
          <a:xfrm>
            <a:off x="755576" y="764704"/>
            <a:ext cx="7661109" cy="511322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TorinoMagliaCentenario.jpg"/>
          <p:cNvPicPr>
            <a:picLocks noChangeAspect="1"/>
          </p:cNvPicPr>
          <p:nvPr/>
        </p:nvPicPr>
        <p:blipFill>
          <a:blip r:embed="rId2" cstate="print"/>
          <a:stretch>
            <a:fillRect/>
          </a:stretch>
        </p:blipFill>
        <p:spPr>
          <a:xfrm>
            <a:off x="611560" y="476672"/>
            <a:ext cx="4320480" cy="2889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il_fi" descr="13Torino_Empoli"/>
          <p:cNvPicPr/>
          <p:nvPr/>
        </p:nvPicPr>
        <p:blipFill>
          <a:blip r:embed="rId3" cstate="print"/>
          <a:srcRect/>
          <a:stretch>
            <a:fillRect/>
          </a:stretch>
        </p:blipFill>
        <p:spPr bwMode="auto">
          <a:xfrm>
            <a:off x="4067944" y="3501008"/>
            <a:ext cx="4320480" cy="28083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asellaDiTesto 3"/>
          <p:cNvSpPr txBox="1"/>
          <p:nvPr/>
        </p:nvSpPr>
        <p:spPr>
          <a:xfrm>
            <a:off x="5580112" y="980728"/>
            <a:ext cx="2952328" cy="1569660"/>
          </a:xfrm>
          <a:prstGeom prst="rect">
            <a:avLst/>
          </a:prstGeom>
          <a:noFill/>
        </p:spPr>
        <p:txBody>
          <a:bodyPr wrap="square" rtlCol="0">
            <a:spAutoFit/>
          </a:bodyPr>
          <a:lstStyle/>
          <a:p>
            <a:r>
              <a:rPr lang="it-IT" sz="3200" b="1" dirty="0" smtClean="0"/>
              <a:t>La maglia storica del </a:t>
            </a:r>
            <a:r>
              <a:rPr lang="it-IT" sz="3200" b="1" dirty="0" err="1" smtClean="0"/>
              <a:t>Centenario…</a:t>
            </a:r>
            <a:endParaRPr lang="it-IT" sz="3200" b="1" dirty="0"/>
          </a:p>
        </p:txBody>
      </p:sp>
      <p:sp>
        <p:nvSpPr>
          <p:cNvPr id="5" name="CasellaDiTesto 4"/>
          <p:cNvSpPr txBox="1"/>
          <p:nvPr/>
        </p:nvSpPr>
        <p:spPr>
          <a:xfrm>
            <a:off x="539552" y="3645024"/>
            <a:ext cx="3240360" cy="2554545"/>
          </a:xfrm>
          <a:prstGeom prst="rect">
            <a:avLst/>
          </a:prstGeom>
          <a:noFill/>
        </p:spPr>
        <p:txBody>
          <a:bodyPr wrap="square" rtlCol="0">
            <a:spAutoFit/>
          </a:bodyPr>
          <a:lstStyle/>
          <a:p>
            <a:r>
              <a:rPr lang="it-IT" sz="3200" b="1" dirty="0" err="1" smtClean="0"/>
              <a:t>…utilizzata</a:t>
            </a:r>
            <a:r>
              <a:rPr lang="it-IT" sz="3200" b="1" dirty="0" smtClean="0"/>
              <a:t> in occasione della partita Torino vs Empoli del 3 dicembre 2006</a:t>
            </a:r>
            <a:endParaRPr lang="it-IT" sz="32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lstStyle/>
          <a:p>
            <a:pPr algn="just">
              <a:buNone/>
            </a:pPr>
            <a:r>
              <a:rPr lang="it-IT" b="1" dirty="0" smtClean="0"/>
              <a:t>    Il marchio del Centenario viene utilizzato per la produzione di </a:t>
            </a:r>
            <a:r>
              <a:rPr lang="it-IT" b="1" dirty="0" err="1" smtClean="0"/>
              <a:t>gadgets</a:t>
            </a:r>
            <a:r>
              <a:rPr lang="it-IT" b="1" dirty="0" smtClean="0"/>
              <a:t>, pubblicazioni sui giornali, eventi legati alla celebrazione e pubblicizzazione di tutte le iniziative di corollario</a:t>
            </a:r>
          </a:p>
          <a:p>
            <a:pPr>
              <a:buNone/>
            </a:pPr>
            <a:endParaRPr lang="it-IT" dirty="0"/>
          </a:p>
        </p:txBody>
      </p:sp>
      <p:pic>
        <p:nvPicPr>
          <p:cNvPr id="4" name="Immagine 3" descr="portachiavi centenario.jpg"/>
          <p:cNvPicPr>
            <a:picLocks noChangeAspect="1"/>
          </p:cNvPicPr>
          <p:nvPr/>
        </p:nvPicPr>
        <p:blipFill>
          <a:blip r:embed="rId2" cstate="print"/>
          <a:stretch>
            <a:fillRect/>
          </a:stretch>
        </p:blipFill>
        <p:spPr>
          <a:xfrm>
            <a:off x="6516216" y="3212976"/>
            <a:ext cx="1962100" cy="3089920"/>
          </a:xfrm>
          <a:prstGeom prst="rect">
            <a:avLst/>
          </a:prstGeom>
          <a:ln>
            <a:noFill/>
          </a:ln>
          <a:effectLst>
            <a:softEdge rad="112500"/>
          </a:effectLst>
        </p:spPr>
      </p:pic>
      <p:pic>
        <p:nvPicPr>
          <p:cNvPr id="5" name="Segnaposto contenuto 3" descr="TORINO100 FC CMYK.tif"/>
          <p:cNvPicPr>
            <a:picLocks/>
          </p:cNvPicPr>
          <p:nvPr/>
        </p:nvPicPr>
        <p:blipFill>
          <a:blip r:embed="rId3" cstate="print"/>
          <a:stretch>
            <a:fillRect/>
          </a:stretch>
        </p:blipFill>
        <p:spPr>
          <a:xfrm>
            <a:off x="683568" y="3717032"/>
            <a:ext cx="2232248" cy="1800200"/>
          </a:xfrm>
          <a:prstGeom prst="rect">
            <a:avLst/>
          </a:prstGeom>
          <a:ln>
            <a:noFill/>
          </a:ln>
          <a:effectLst>
            <a:softEdge rad="112500"/>
          </a:effectLst>
        </p:spPr>
      </p:pic>
      <p:sp>
        <p:nvSpPr>
          <p:cNvPr id="6" name="AutoShape 2"/>
          <p:cNvSpPr>
            <a:spLocks noChangeArrowheads="1"/>
          </p:cNvSpPr>
          <p:nvPr/>
        </p:nvSpPr>
        <p:spPr bwMode="auto">
          <a:xfrm>
            <a:off x="3203848" y="4293096"/>
            <a:ext cx="2952328" cy="504056"/>
          </a:xfrm>
          <a:prstGeom prst="rightArrow">
            <a:avLst>
              <a:gd name="adj1" fmla="val 50000"/>
              <a:gd name="adj2" fmla="val 28817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p:nvPr/>
        </p:nvPicPr>
        <p:blipFill>
          <a:blip r:embed="rId2" cstate="print"/>
          <a:srcRect/>
          <a:stretch>
            <a:fillRect/>
          </a:stretch>
        </p:blipFill>
        <p:spPr bwMode="auto">
          <a:xfrm>
            <a:off x="395536" y="332656"/>
            <a:ext cx="4287520" cy="6107430"/>
          </a:xfrm>
          <a:prstGeom prst="rect">
            <a:avLst/>
          </a:prstGeom>
          <a:noFill/>
          <a:ln w="9525">
            <a:noFill/>
            <a:miter lim="800000"/>
            <a:headEnd/>
            <a:tailEnd/>
          </a:ln>
        </p:spPr>
      </p:pic>
      <p:pic>
        <p:nvPicPr>
          <p:cNvPr id="3" name="Immagine 2"/>
          <p:cNvPicPr/>
          <p:nvPr/>
        </p:nvPicPr>
        <p:blipFill>
          <a:blip r:embed="rId3" cstate="print"/>
          <a:srcRect/>
          <a:stretch>
            <a:fillRect/>
          </a:stretch>
        </p:blipFill>
        <p:spPr bwMode="auto">
          <a:xfrm>
            <a:off x="4860032" y="332656"/>
            <a:ext cx="3971169" cy="60486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4097" name="Object 1"/>
          <p:cNvGraphicFramePr>
            <a:graphicFrameLocks noChangeAspect="1"/>
          </p:cNvGraphicFramePr>
          <p:nvPr/>
        </p:nvGraphicFramePr>
        <p:xfrm>
          <a:off x="611560" y="1340768"/>
          <a:ext cx="3176641" cy="4536504"/>
        </p:xfrm>
        <a:graphic>
          <a:graphicData uri="http://schemas.openxmlformats.org/presentationml/2006/ole">
            <mc:AlternateContent xmlns:mc="http://schemas.openxmlformats.org/markup-compatibility/2006">
              <mc:Choice xmlns:v="urn:schemas-microsoft-com:vml" Requires="v">
                <p:oleObj spid="_x0000_s4130" name="Acrobat Document" r:id="rId3" imgW="25221600" imgH="35975880" progId="AcroExch.Document.7">
                  <p:embed/>
                </p:oleObj>
              </mc:Choice>
              <mc:Fallback>
                <p:oleObj name="Acrobat Document" r:id="rId3" imgW="25221600" imgH="35975880" progId="AcroExch.Document.7">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340768"/>
                        <a:ext cx="3176641" cy="45365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sfondo_foto" descr="20061204SAN255"/>
          <p:cNvPicPr/>
          <p:nvPr/>
        </p:nvPicPr>
        <p:blipFill>
          <a:blip r:embed="rId5" cstate="print"/>
          <a:srcRect/>
          <a:stretch>
            <a:fillRect/>
          </a:stretch>
        </p:blipFill>
        <p:spPr bwMode="auto">
          <a:xfrm>
            <a:off x="4139952" y="2060848"/>
            <a:ext cx="4616063" cy="300240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C00000"/>
                </a:solidFill>
              </a:rPr>
              <a:t>DICEMBRE 2011: TORINO 105</a:t>
            </a:r>
            <a:endParaRPr lang="it-IT" b="1" dirty="0">
              <a:solidFill>
                <a:srgbClr val="C00000"/>
              </a:solidFill>
            </a:endParaRPr>
          </a:p>
        </p:txBody>
      </p:sp>
      <p:pic>
        <p:nvPicPr>
          <p:cNvPr id="3" name="Immagine 2" descr="spilla 105 toro.JPG"/>
          <p:cNvPicPr>
            <a:picLocks noChangeAspect="1"/>
          </p:cNvPicPr>
          <p:nvPr/>
        </p:nvPicPr>
        <p:blipFill>
          <a:blip r:embed="rId2" cstate="print"/>
          <a:stretch>
            <a:fillRect/>
          </a:stretch>
        </p:blipFill>
        <p:spPr>
          <a:xfrm>
            <a:off x="4067944" y="1700808"/>
            <a:ext cx="4164755" cy="4588172"/>
          </a:xfrm>
          <a:prstGeom prst="rect">
            <a:avLst/>
          </a:prstGeom>
        </p:spPr>
      </p:pic>
      <p:sp>
        <p:nvSpPr>
          <p:cNvPr id="4" name="CasellaDiTesto 3"/>
          <p:cNvSpPr txBox="1"/>
          <p:nvPr/>
        </p:nvSpPr>
        <p:spPr>
          <a:xfrm>
            <a:off x="611560" y="1844824"/>
            <a:ext cx="3168352" cy="3970318"/>
          </a:xfrm>
          <a:prstGeom prst="rect">
            <a:avLst/>
          </a:prstGeom>
          <a:noFill/>
        </p:spPr>
        <p:txBody>
          <a:bodyPr wrap="square" rtlCol="0">
            <a:spAutoFit/>
          </a:bodyPr>
          <a:lstStyle/>
          <a:p>
            <a:r>
              <a:rPr lang="it-IT" sz="2800" b="1" dirty="0" smtClean="0"/>
              <a:t>Per i 105 anni di storia del club viene creato appositamente un nuovo marchio celebrativo e vengono prodotti una spilla e un portachiavi</a:t>
            </a:r>
            <a:endParaRPr lang="it-IT" sz="28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magine 1" descr="00 - TORINO FC RGB.jpg"/>
          <p:cNvPicPr>
            <a:picLocks noChangeAspect="1"/>
          </p:cNvPicPr>
          <p:nvPr/>
        </p:nvPicPr>
        <p:blipFill>
          <a:blip r:embed="rId2" cstate="print"/>
          <a:stretch>
            <a:fillRect/>
          </a:stretch>
        </p:blipFill>
        <p:spPr>
          <a:xfrm>
            <a:off x="1907704" y="908720"/>
            <a:ext cx="5153397" cy="5112568"/>
          </a:xfrm>
          <a:prstGeom prst="rect">
            <a:avLst/>
          </a:prstGeom>
        </p:spPr>
      </p:pic>
    </p:spTree>
    <p:extLst>
      <p:ext uri="{BB962C8B-B14F-4D97-AF65-F5344CB8AC3E}">
        <p14:creationId xmlns:p14="http://schemas.microsoft.com/office/powerpoint/2010/main" val="1952122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TotalTime>
  <Words>1220</Words>
  <Application>Microsoft Office PowerPoint</Application>
  <PresentationFormat>Presentazione su schermo (4:3)</PresentationFormat>
  <Paragraphs>90</Paragraphs>
  <Slides>38</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38</vt:i4>
      </vt:variant>
    </vt:vector>
  </HeadingPairs>
  <TitlesOfParts>
    <vt:vector size="40" baseType="lpstr">
      <vt:lpstr>Tema di Office</vt:lpstr>
      <vt:lpstr>Acrobat Document</vt:lpstr>
      <vt:lpstr>IL BRAND LICENSING NEL CALCIO: FATTURATO E BRAND EQUITY.  IL CASO DEL TORINO F.C.</vt:lpstr>
      <vt:lpstr>Presentazione standard di PowerPoint</vt:lpstr>
      <vt:lpstr>Presentazione standard di PowerPoint</vt:lpstr>
      <vt:lpstr>AREA COMUNICAZIONE</vt:lpstr>
      <vt:lpstr>BRAND LICENSING</vt:lpstr>
      <vt:lpstr>LICENSEE E LICENSOR</vt:lpstr>
      <vt:lpstr>Presentazione standard di PowerPoint</vt:lpstr>
      <vt:lpstr>Presentazione standard di PowerPoint</vt:lpstr>
      <vt:lpstr>Presentazione standard di PowerPoint</vt:lpstr>
      <vt:lpstr>Presentazione standard di PowerPoint</vt:lpstr>
      <vt:lpstr>Presentazione standard di PowerPoint</vt:lpstr>
      <vt:lpstr>NIKE – INTER</vt:lpstr>
      <vt:lpstr>L’ACCORDO CON NIKE</vt:lpstr>
      <vt:lpstr>NIKE – F.C. JUVENTUS</vt:lpstr>
      <vt:lpstr>ADIDAS – F.C. JUVENTUS</vt:lpstr>
      <vt:lpstr>Presentazione standard di PowerPoint</vt:lpstr>
      <vt:lpstr>MASTER LICENSE</vt:lpstr>
      <vt:lpstr>IL BRAND TORINO F.C.</vt:lpstr>
      <vt:lpstr>I PRODOTTI TORINO F.C</vt:lpstr>
      <vt:lpstr>Presentazione standard di PowerPoint</vt:lpstr>
      <vt:lpstr>UN ESEMPIO DI LICENZA</vt:lpstr>
      <vt:lpstr>VALORIZZARE IL MARCHIO:  IL CASO EA SPORTS</vt:lpstr>
      <vt:lpstr>Presentazione standard di PowerPoint</vt:lpstr>
      <vt:lpstr>IL CANALE RETAIL  1. IL GRANATA STORE</vt:lpstr>
      <vt:lpstr>IL CANALE RETAIL  2. L’E-COMMERCE</vt:lpstr>
      <vt:lpstr>Presentazione standard di PowerPoint</vt:lpstr>
      <vt:lpstr>CONTRO LA CONTRAFFAZIONE</vt:lpstr>
      <vt:lpstr>Presentazione standard di PowerPoint</vt:lpstr>
      <vt:lpstr>Presentazione standard di PowerPoint</vt:lpstr>
      <vt:lpstr>CONTRAFFAZIONE DEL MARCHIO</vt:lpstr>
      <vt:lpstr>IL CENTENARIO: UN MARCHIO UNICO PER UN EVENTO ECCEZIONALE</vt:lpstr>
      <vt:lpstr>Presentazione standard di PowerPoint</vt:lpstr>
      <vt:lpstr>Presentazione standard di PowerPoint</vt:lpstr>
      <vt:lpstr>Presentazione standard di PowerPoint</vt:lpstr>
      <vt:lpstr>Presentazione standard di PowerPoint</vt:lpstr>
      <vt:lpstr>Presentazione standard di PowerPoint</vt:lpstr>
      <vt:lpstr>DICEMBRE 2011: TORINO 105</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LICENSING</dc:title>
  <dc:creator>Windows User</dc:creator>
  <cp:lastModifiedBy>pietro</cp:lastModifiedBy>
  <cp:revision>78</cp:revision>
  <cp:lastPrinted>2013-04-30T08:43:25Z</cp:lastPrinted>
  <dcterms:created xsi:type="dcterms:W3CDTF">2012-02-22T13:19:36Z</dcterms:created>
  <dcterms:modified xsi:type="dcterms:W3CDTF">2013-11-19T13:44:28Z</dcterms:modified>
</cp:coreProperties>
</file>